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  <p:sldMasterId id="2147483684" r:id="rId6"/>
  </p:sldMasterIdLst>
  <p:notesMasterIdLst>
    <p:notesMasterId r:id="rId23"/>
  </p:notesMasterIdLst>
  <p:handoutMasterIdLst>
    <p:handoutMasterId r:id="rId24"/>
  </p:handoutMasterIdLst>
  <p:sldIdLst>
    <p:sldId id="405" r:id="rId7"/>
    <p:sldId id="411" r:id="rId8"/>
    <p:sldId id="422" r:id="rId9"/>
    <p:sldId id="424" r:id="rId10"/>
    <p:sldId id="416" r:id="rId11"/>
    <p:sldId id="414" r:id="rId12"/>
    <p:sldId id="413" r:id="rId13"/>
    <p:sldId id="425" r:id="rId14"/>
    <p:sldId id="415" r:id="rId15"/>
    <p:sldId id="417" r:id="rId16"/>
    <p:sldId id="419" r:id="rId17"/>
    <p:sldId id="427" r:id="rId18"/>
    <p:sldId id="426" r:id="rId19"/>
    <p:sldId id="420" r:id="rId20"/>
    <p:sldId id="421" r:id="rId21"/>
    <p:sldId id="410" r:id="rId22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86607" autoAdjust="0"/>
  </p:normalViewPr>
  <p:slideViewPr>
    <p:cSldViewPr>
      <p:cViewPr varScale="1">
        <p:scale>
          <a:sx n="83" d="100"/>
          <a:sy n="83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04" y="-10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9CC41-0BD6-465E-B787-8911D7E46B5C}" type="doc">
      <dgm:prSet loTypeId="urn:microsoft.com/office/officeart/2005/8/layout/hList3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8AC663E4-5292-4BE3-8D9F-E1172975EA21}">
      <dgm:prSet phldrT="[Text]" custT="1"/>
      <dgm:spPr/>
      <dgm:t>
        <a:bodyPr/>
        <a:lstStyle/>
        <a:p>
          <a:r>
            <a:rPr lang="en-GB" sz="2400" dirty="0" smtClean="0"/>
            <a:t>Commercial</a:t>
          </a:r>
          <a:endParaRPr lang="en-GB" sz="2400" dirty="0"/>
        </a:p>
      </dgm:t>
    </dgm:pt>
    <dgm:pt modelId="{73A1F797-30D3-44D9-A4DD-7E8D8C371902}" type="parTrans" cxnId="{5E0D228F-1F53-4CED-A561-684E2D7F9111}">
      <dgm:prSet/>
      <dgm:spPr/>
      <dgm:t>
        <a:bodyPr/>
        <a:lstStyle/>
        <a:p>
          <a:endParaRPr lang="en-GB"/>
        </a:p>
      </dgm:t>
    </dgm:pt>
    <dgm:pt modelId="{1F4D52FA-725C-4023-AA63-A92790A45742}" type="sibTrans" cxnId="{5E0D228F-1F53-4CED-A561-684E2D7F9111}">
      <dgm:prSet/>
      <dgm:spPr/>
      <dgm:t>
        <a:bodyPr/>
        <a:lstStyle/>
        <a:p>
          <a:endParaRPr lang="en-GB"/>
        </a:p>
      </dgm:t>
    </dgm:pt>
    <dgm:pt modelId="{BD869039-2879-48F7-AEA9-3EDB90F54310}">
      <dgm:prSet phldrT="[Text]" custT="1"/>
      <dgm:spPr/>
      <dgm:t>
        <a:bodyPr/>
        <a:lstStyle/>
        <a:p>
          <a:r>
            <a:rPr lang="en-GB" sz="1800" dirty="0" smtClean="0"/>
            <a:t>Not viable</a:t>
          </a:r>
          <a:endParaRPr lang="en-GB" sz="1800" dirty="0"/>
        </a:p>
      </dgm:t>
    </dgm:pt>
    <dgm:pt modelId="{B3F4B998-B1D3-4094-BCED-C6C321F534E5}" type="parTrans" cxnId="{5AA9E3E2-DD57-4291-B774-8A3CD038AFBD}">
      <dgm:prSet/>
      <dgm:spPr/>
      <dgm:t>
        <a:bodyPr/>
        <a:lstStyle/>
        <a:p>
          <a:endParaRPr lang="en-GB"/>
        </a:p>
      </dgm:t>
    </dgm:pt>
    <dgm:pt modelId="{24B14CDE-5D79-43C4-B673-961C8DCAB22E}" type="sibTrans" cxnId="{5AA9E3E2-DD57-4291-B774-8A3CD038AFBD}">
      <dgm:prSet/>
      <dgm:spPr/>
      <dgm:t>
        <a:bodyPr/>
        <a:lstStyle/>
        <a:p>
          <a:endParaRPr lang="en-GB"/>
        </a:p>
      </dgm:t>
    </dgm:pt>
    <dgm:pt modelId="{B0C180A3-DACE-4FAB-B855-E5A916F26212}">
      <dgm:prSet phldrT="[Text]" custT="1"/>
      <dgm:spPr/>
      <dgm:t>
        <a:bodyPr/>
        <a:lstStyle/>
        <a:p>
          <a:r>
            <a:rPr lang="en-GB" sz="1800" dirty="0" smtClean="0"/>
            <a:t>Unsuccessful rebidding</a:t>
          </a:r>
          <a:endParaRPr lang="en-GB" sz="1800" dirty="0"/>
        </a:p>
      </dgm:t>
    </dgm:pt>
    <dgm:pt modelId="{CA5341E7-A8C4-45F2-A8D2-0CD3D8A68834}" type="parTrans" cxnId="{6FCC8A4F-B2FB-4FF4-B0C3-85B2807CE8CC}">
      <dgm:prSet/>
      <dgm:spPr/>
      <dgm:t>
        <a:bodyPr/>
        <a:lstStyle/>
        <a:p>
          <a:endParaRPr lang="en-GB"/>
        </a:p>
      </dgm:t>
    </dgm:pt>
    <dgm:pt modelId="{37256012-B940-4ED3-A1BE-504A9C6EFCCB}" type="sibTrans" cxnId="{6FCC8A4F-B2FB-4FF4-B0C3-85B2807CE8CC}">
      <dgm:prSet/>
      <dgm:spPr/>
      <dgm:t>
        <a:bodyPr/>
        <a:lstStyle/>
        <a:p>
          <a:endParaRPr lang="en-GB"/>
        </a:p>
      </dgm:t>
    </dgm:pt>
    <dgm:pt modelId="{C83F89BB-E949-4BAB-A7AE-B44931D0F7CF}">
      <dgm:prSet phldrT="[Text]" custT="1"/>
      <dgm:spPr/>
      <dgm:t>
        <a:bodyPr/>
        <a:lstStyle/>
        <a:p>
          <a:r>
            <a:rPr lang="en-GB" sz="1800" dirty="0" smtClean="0"/>
            <a:t>Hardware</a:t>
          </a:r>
          <a:endParaRPr lang="en-GB" sz="1800" dirty="0"/>
        </a:p>
      </dgm:t>
    </dgm:pt>
    <dgm:pt modelId="{8598AA08-7E0A-4016-B79C-80F976FAB507}" type="parTrans" cxnId="{198B696E-95D7-44F0-86C8-5CB67CA2ABE5}">
      <dgm:prSet/>
      <dgm:spPr/>
      <dgm:t>
        <a:bodyPr/>
        <a:lstStyle/>
        <a:p>
          <a:endParaRPr lang="en-GB"/>
        </a:p>
      </dgm:t>
    </dgm:pt>
    <dgm:pt modelId="{CA5823CC-9BE9-4943-B2B8-F5860BAA6400}" type="sibTrans" cxnId="{198B696E-95D7-44F0-86C8-5CB67CA2ABE5}">
      <dgm:prSet/>
      <dgm:spPr/>
      <dgm:t>
        <a:bodyPr/>
        <a:lstStyle/>
        <a:p>
          <a:endParaRPr lang="en-GB"/>
        </a:p>
      </dgm:t>
    </dgm:pt>
    <dgm:pt modelId="{68958F99-B25A-46C8-A32A-09747E7D5A92}">
      <dgm:prSet phldrT="[Text]" custT="1"/>
      <dgm:spPr/>
      <dgm:t>
        <a:bodyPr/>
        <a:lstStyle/>
        <a:p>
          <a:r>
            <a:rPr lang="en-GB" sz="1800" dirty="0" smtClean="0"/>
            <a:t>Software</a:t>
          </a:r>
          <a:endParaRPr lang="en-GB" sz="1400" dirty="0"/>
        </a:p>
      </dgm:t>
    </dgm:pt>
    <dgm:pt modelId="{F88BF3B5-469D-4F6F-A360-983CB2D66B48}" type="parTrans" cxnId="{A6E9D7EE-B95A-4E23-8414-9EA0C5788B5D}">
      <dgm:prSet/>
      <dgm:spPr/>
      <dgm:t>
        <a:bodyPr/>
        <a:lstStyle/>
        <a:p>
          <a:endParaRPr lang="en-GB"/>
        </a:p>
      </dgm:t>
    </dgm:pt>
    <dgm:pt modelId="{9FED4F6B-266E-440E-B29B-79FE53052194}" type="sibTrans" cxnId="{A6E9D7EE-B95A-4E23-8414-9EA0C5788B5D}">
      <dgm:prSet/>
      <dgm:spPr/>
      <dgm:t>
        <a:bodyPr/>
        <a:lstStyle/>
        <a:p>
          <a:endParaRPr lang="en-GB"/>
        </a:p>
      </dgm:t>
    </dgm:pt>
    <dgm:pt modelId="{62F640AA-B421-460F-A49C-1406B3AA4904}">
      <dgm:prSet phldrT="[Text]" custT="1"/>
      <dgm:spPr/>
      <dgm:t>
        <a:bodyPr/>
        <a:lstStyle/>
        <a:p>
          <a:r>
            <a:rPr lang="en-GB" sz="1800" dirty="0" smtClean="0"/>
            <a:t>Security</a:t>
          </a:r>
          <a:endParaRPr lang="en-GB" sz="1800" dirty="0"/>
        </a:p>
      </dgm:t>
    </dgm:pt>
    <dgm:pt modelId="{42443052-6B9E-42F4-AD43-ADE483D36C83}" type="parTrans" cxnId="{15E14366-62CA-4399-8302-98A3880F2596}">
      <dgm:prSet/>
      <dgm:spPr/>
      <dgm:t>
        <a:bodyPr/>
        <a:lstStyle/>
        <a:p>
          <a:endParaRPr lang="en-GB"/>
        </a:p>
      </dgm:t>
    </dgm:pt>
    <dgm:pt modelId="{470263DF-E730-4083-8D10-F467459A977D}" type="sibTrans" cxnId="{15E14366-62CA-4399-8302-98A3880F2596}">
      <dgm:prSet/>
      <dgm:spPr/>
      <dgm:t>
        <a:bodyPr/>
        <a:lstStyle/>
        <a:p>
          <a:endParaRPr lang="en-GB"/>
        </a:p>
      </dgm:t>
    </dgm:pt>
    <dgm:pt modelId="{22998E34-3E3E-488F-85D0-9CB7BDB64092}">
      <dgm:prSet phldrT="[Text]" custT="1"/>
      <dgm:spPr/>
      <dgm:t>
        <a:bodyPr/>
        <a:lstStyle/>
        <a:p>
          <a:r>
            <a:rPr lang="en-GB" sz="2400" dirty="0" smtClean="0"/>
            <a:t>Strategic</a:t>
          </a:r>
          <a:endParaRPr lang="en-GB" sz="2800" dirty="0"/>
        </a:p>
      </dgm:t>
    </dgm:pt>
    <dgm:pt modelId="{3BC63E9C-32ED-4AC9-AA9D-7DAE009DBCA0}" type="parTrans" cxnId="{B2E76401-AF12-423C-80E5-5EF0706CE0EC}">
      <dgm:prSet/>
      <dgm:spPr/>
      <dgm:t>
        <a:bodyPr/>
        <a:lstStyle/>
        <a:p>
          <a:endParaRPr lang="en-GB"/>
        </a:p>
      </dgm:t>
    </dgm:pt>
    <dgm:pt modelId="{12090961-E367-4B37-B1AD-FB056DE379BE}" type="sibTrans" cxnId="{B2E76401-AF12-423C-80E5-5EF0706CE0EC}">
      <dgm:prSet/>
      <dgm:spPr/>
      <dgm:t>
        <a:bodyPr/>
        <a:lstStyle/>
        <a:p>
          <a:endParaRPr lang="en-GB"/>
        </a:p>
      </dgm:t>
    </dgm:pt>
    <dgm:pt modelId="{5852C5A4-9C75-42B1-9411-66A8DA463E6B}">
      <dgm:prSet phldrT="[Text]" custT="1"/>
      <dgm:spPr/>
      <dgm:t>
        <a:bodyPr/>
        <a:lstStyle/>
        <a:p>
          <a:r>
            <a:rPr lang="en-GB" sz="1800" dirty="0" smtClean="0"/>
            <a:t>Not core business</a:t>
          </a:r>
          <a:endParaRPr lang="en-GB" sz="1800" dirty="0"/>
        </a:p>
      </dgm:t>
    </dgm:pt>
    <dgm:pt modelId="{3642C9D9-6820-41FB-A0CC-C4706C6F23F2}" type="parTrans" cxnId="{4967A0F0-B1FA-4FB6-821A-C2A6C2E7137A}">
      <dgm:prSet/>
      <dgm:spPr/>
      <dgm:t>
        <a:bodyPr/>
        <a:lstStyle/>
        <a:p>
          <a:endParaRPr lang="en-GB"/>
        </a:p>
      </dgm:t>
    </dgm:pt>
    <dgm:pt modelId="{DF159509-90F8-4618-AB3D-FDCFEF9A2F53}" type="sibTrans" cxnId="{4967A0F0-B1FA-4FB6-821A-C2A6C2E7137A}">
      <dgm:prSet/>
      <dgm:spPr/>
      <dgm:t>
        <a:bodyPr/>
        <a:lstStyle/>
        <a:p>
          <a:endParaRPr lang="en-GB"/>
        </a:p>
      </dgm:t>
    </dgm:pt>
    <dgm:pt modelId="{1C2EDFCD-1E8B-4064-B856-C0E4D1EA8E10}">
      <dgm:prSet phldrT="[Text]" custT="1"/>
      <dgm:spPr/>
      <dgm:t>
        <a:bodyPr/>
        <a:lstStyle/>
        <a:p>
          <a:r>
            <a:rPr lang="en-GB" sz="1800" dirty="0" smtClean="0"/>
            <a:t>Resourcing</a:t>
          </a:r>
          <a:endParaRPr lang="en-GB" sz="1800" dirty="0"/>
        </a:p>
      </dgm:t>
    </dgm:pt>
    <dgm:pt modelId="{40DCCBAF-C073-40EF-8C43-7EF29B325965}" type="parTrans" cxnId="{ED0B13EA-40C6-4A2D-B098-70444EC9FEA7}">
      <dgm:prSet/>
      <dgm:spPr/>
      <dgm:t>
        <a:bodyPr/>
        <a:lstStyle/>
        <a:p>
          <a:endParaRPr lang="en-GB"/>
        </a:p>
      </dgm:t>
    </dgm:pt>
    <dgm:pt modelId="{DBFBA708-9F68-4C92-9B0B-C7B749CF3F5E}" type="sibTrans" cxnId="{ED0B13EA-40C6-4A2D-B098-70444EC9FEA7}">
      <dgm:prSet/>
      <dgm:spPr/>
      <dgm:t>
        <a:bodyPr/>
        <a:lstStyle/>
        <a:p>
          <a:endParaRPr lang="en-GB"/>
        </a:p>
      </dgm:t>
    </dgm:pt>
    <dgm:pt modelId="{50AD356F-B6BA-446D-971F-A7233F03C41D}">
      <dgm:prSet phldrT="[Text]" custT="1"/>
      <dgm:spPr/>
      <dgm:t>
        <a:bodyPr/>
        <a:lstStyle/>
        <a:p>
          <a:r>
            <a:rPr lang="en-GB" sz="3600" dirty="0" smtClean="0"/>
            <a:t>Closure vs Migration</a:t>
          </a:r>
          <a:endParaRPr lang="en-GB" sz="3600" dirty="0"/>
        </a:p>
      </dgm:t>
    </dgm:pt>
    <dgm:pt modelId="{50082AFC-B9FE-4FE1-963F-A0AEFFBF9E02}" type="parTrans" cxnId="{96BA7C25-5412-4E16-B680-62A32EEE7371}">
      <dgm:prSet/>
      <dgm:spPr/>
      <dgm:t>
        <a:bodyPr/>
        <a:lstStyle/>
        <a:p>
          <a:endParaRPr lang="en-GB"/>
        </a:p>
      </dgm:t>
    </dgm:pt>
    <dgm:pt modelId="{C5995A68-9163-4CD5-83F3-836795259165}" type="sibTrans" cxnId="{96BA7C25-5412-4E16-B680-62A32EEE7371}">
      <dgm:prSet/>
      <dgm:spPr/>
      <dgm:t>
        <a:bodyPr/>
        <a:lstStyle/>
        <a:p>
          <a:endParaRPr lang="en-GB"/>
        </a:p>
      </dgm:t>
    </dgm:pt>
    <dgm:pt modelId="{ECD2BA73-407C-4E1C-9346-DAD343345C44}">
      <dgm:prSet phldrT="[Text]" custT="1"/>
      <dgm:spPr/>
      <dgm:t>
        <a:bodyPr/>
        <a:lstStyle/>
        <a:p>
          <a:r>
            <a:rPr lang="en-GB" sz="2400" dirty="0" smtClean="0"/>
            <a:t>Technology change</a:t>
          </a:r>
          <a:endParaRPr lang="en-GB" sz="2400" dirty="0"/>
        </a:p>
      </dgm:t>
    </dgm:pt>
    <dgm:pt modelId="{5DBDE3E1-AD3B-4712-9E03-A9B467645499}" type="parTrans" cxnId="{93A4FC03-0982-463E-8DE8-DA03C4DD8314}">
      <dgm:prSet/>
      <dgm:spPr/>
      <dgm:t>
        <a:bodyPr/>
        <a:lstStyle/>
        <a:p>
          <a:endParaRPr lang="en-GB"/>
        </a:p>
      </dgm:t>
    </dgm:pt>
    <dgm:pt modelId="{33254171-A32B-4206-8D1E-CBA55063DF15}" type="sibTrans" cxnId="{93A4FC03-0982-463E-8DE8-DA03C4DD8314}">
      <dgm:prSet/>
      <dgm:spPr/>
      <dgm:t>
        <a:bodyPr/>
        <a:lstStyle/>
        <a:p>
          <a:endParaRPr lang="en-GB"/>
        </a:p>
      </dgm:t>
    </dgm:pt>
    <dgm:pt modelId="{E62D2996-EABD-4AD6-8C2D-911F44346593}">
      <dgm:prSet phldrT="[Text]" custT="1"/>
      <dgm:spPr/>
      <dgm:t>
        <a:bodyPr/>
        <a:lstStyle/>
        <a:p>
          <a:r>
            <a:rPr lang="en-GB" sz="1800" dirty="0" smtClean="0"/>
            <a:t>Technology outlier</a:t>
          </a:r>
          <a:endParaRPr lang="en-GB" sz="1800" dirty="0"/>
        </a:p>
      </dgm:t>
    </dgm:pt>
    <dgm:pt modelId="{FB316AE6-AF12-470D-9EA2-A95A61A23C10}" type="parTrans" cxnId="{F1628601-5200-454C-AFA2-D3004C2C43F4}">
      <dgm:prSet/>
      <dgm:spPr/>
      <dgm:t>
        <a:bodyPr/>
        <a:lstStyle/>
        <a:p>
          <a:endParaRPr lang="en-GB"/>
        </a:p>
      </dgm:t>
    </dgm:pt>
    <dgm:pt modelId="{5F90899B-40FD-4B5E-BF26-112E33872DA9}" type="sibTrans" cxnId="{F1628601-5200-454C-AFA2-D3004C2C43F4}">
      <dgm:prSet/>
      <dgm:spPr/>
      <dgm:t>
        <a:bodyPr/>
        <a:lstStyle/>
        <a:p>
          <a:endParaRPr lang="en-GB"/>
        </a:p>
      </dgm:t>
    </dgm:pt>
    <dgm:pt modelId="{F7009A42-5B4C-4EA0-88FB-8A6E615FD665}" type="pres">
      <dgm:prSet presAssocID="{55E9CC41-0BD6-465E-B787-8911D7E46B5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F9A059-69AA-463F-AD7E-A838DBEF9E1F}" type="pres">
      <dgm:prSet presAssocID="{50AD356F-B6BA-446D-971F-A7233F03C41D}" presName="roof" presStyleLbl="dkBgShp" presStyleIdx="0" presStyleCnt="2"/>
      <dgm:spPr/>
      <dgm:t>
        <a:bodyPr/>
        <a:lstStyle/>
        <a:p>
          <a:endParaRPr lang="en-GB"/>
        </a:p>
      </dgm:t>
    </dgm:pt>
    <dgm:pt modelId="{13F2F533-E8B6-4F5D-B3D6-DF6758AEADCB}" type="pres">
      <dgm:prSet presAssocID="{50AD356F-B6BA-446D-971F-A7233F03C41D}" presName="pillars" presStyleCnt="0"/>
      <dgm:spPr/>
    </dgm:pt>
    <dgm:pt modelId="{8CAFA09D-31B3-4587-A322-EEA503890638}" type="pres">
      <dgm:prSet presAssocID="{50AD356F-B6BA-446D-971F-A7233F03C41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8FBD30-DA55-4261-A1A7-D6830E927A41}" type="pres">
      <dgm:prSet presAssocID="{22998E34-3E3E-488F-85D0-9CB7BDB6409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E899F8-2A05-45BE-B2A3-AB5ABD09C69D}" type="pres">
      <dgm:prSet presAssocID="{8AC663E4-5292-4BE3-8D9F-E1172975EA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A4C9C2-C28D-4D71-9FCA-70200C1DD255}" type="pres">
      <dgm:prSet presAssocID="{50AD356F-B6BA-446D-971F-A7233F03C41D}" presName="base" presStyleLbl="dkBgShp" presStyleIdx="1" presStyleCnt="2"/>
      <dgm:spPr/>
    </dgm:pt>
  </dgm:ptLst>
  <dgm:cxnLst>
    <dgm:cxn modelId="{9A6FE123-AD62-496F-8245-D49953847D51}" type="presOf" srcId="{68958F99-B25A-46C8-A32A-09747E7D5A92}" destId="{8CAFA09D-31B3-4587-A322-EEA503890638}" srcOrd="0" destOrd="2" presId="urn:microsoft.com/office/officeart/2005/8/layout/hList3"/>
    <dgm:cxn modelId="{F1628601-5200-454C-AFA2-D3004C2C43F4}" srcId="{22998E34-3E3E-488F-85D0-9CB7BDB64092}" destId="{E62D2996-EABD-4AD6-8C2D-911F44346593}" srcOrd="2" destOrd="0" parTransId="{FB316AE6-AF12-470D-9EA2-A95A61A23C10}" sibTransId="{5F90899B-40FD-4B5E-BF26-112E33872DA9}"/>
    <dgm:cxn modelId="{927705EA-0328-40F8-AA9D-DEB2B4626485}" type="presOf" srcId="{1C2EDFCD-1E8B-4064-B856-C0E4D1EA8E10}" destId="{418FBD30-DA55-4261-A1A7-D6830E927A41}" srcOrd="0" destOrd="2" presId="urn:microsoft.com/office/officeart/2005/8/layout/hList3"/>
    <dgm:cxn modelId="{4967A0F0-B1FA-4FB6-821A-C2A6C2E7137A}" srcId="{22998E34-3E3E-488F-85D0-9CB7BDB64092}" destId="{5852C5A4-9C75-42B1-9411-66A8DA463E6B}" srcOrd="0" destOrd="0" parTransId="{3642C9D9-6820-41FB-A0CC-C4706C6F23F2}" sibTransId="{DF159509-90F8-4618-AB3D-FDCFEF9A2F53}"/>
    <dgm:cxn modelId="{3BB3F4A7-3603-4D72-9645-F44B5D23E947}" type="presOf" srcId="{ECD2BA73-407C-4E1C-9346-DAD343345C44}" destId="{8CAFA09D-31B3-4587-A322-EEA503890638}" srcOrd="0" destOrd="0" presId="urn:microsoft.com/office/officeart/2005/8/layout/hList3"/>
    <dgm:cxn modelId="{75A940E2-3D3E-4D1B-96FA-ED3A80B12ACF}" type="presOf" srcId="{BD869039-2879-48F7-AEA9-3EDB90F54310}" destId="{75E899F8-2A05-45BE-B2A3-AB5ABD09C69D}" srcOrd="0" destOrd="1" presId="urn:microsoft.com/office/officeart/2005/8/layout/hList3"/>
    <dgm:cxn modelId="{74A2DD01-DD0C-48F8-91AC-79D2F60AE7DF}" type="presOf" srcId="{8AC663E4-5292-4BE3-8D9F-E1172975EA21}" destId="{75E899F8-2A05-45BE-B2A3-AB5ABD09C69D}" srcOrd="0" destOrd="0" presId="urn:microsoft.com/office/officeart/2005/8/layout/hList3"/>
    <dgm:cxn modelId="{93A4FC03-0982-463E-8DE8-DA03C4DD8314}" srcId="{50AD356F-B6BA-446D-971F-A7233F03C41D}" destId="{ECD2BA73-407C-4E1C-9346-DAD343345C44}" srcOrd="0" destOrd="0" parTransId="{5DBDE3E1-AD3B-4712-9E03-A9B467645499}" sibTransId="{33254171-A32B-4206-8D1E-CBA55063DF15}"/>
    <dgm:cxn modelId="{15E14366-62CA-4399-8302-98A3880F2596}" srcId="{ECD2BA73-407C-4E1C-9346-DAD343345C44}" destId="{62F640AA-B421-460F-A49C-1406B3AA4904}" srcOrd="2" destOrd="0" parTransId="{42443052-6B9E-42F4-AD43-ADE483D36C83}" sibTransId="{470263DF-E730-4083-8D10-F467459A977D}"/>
    <dgm:cxn modelId="{7202ECBA-1274-4871-9508-66B99DEF6640}" type="presOf" srcId="{5852C5A4-9C75-42B1-9411-66A8DA463E6B}" destId="{418FBD30-DA55-4261-A1A7-D6830E927A41}" srcOrd="0" destOrd="1" presId="urn:microsoft.com/office/officeart/2005/8/layout/hList3"/>
    <dgm:cxn modelId="{A6E9D7EE-B95A-4E23-8414-9EA0C5788B5D}" srcId="{ECD2BA73-407C-4E1C-9346-DAD343345C44}" destId="{68958F99-B25A-46C8-A32A-09747E7D5A92}" srcOrd="1" destOrd="0" parTransId="{F88BF3B5-469D-4F6F-A360-983CB2D66B48}" sibTransId="{9FED4F6B-266E-440E-B29B-79FE53052194}"/>
    <dgm:cxn modelId="{9650CE10-5470-4FB1-814F-66DFE783EC86}" type="presOf" srcId="{22998E34-3E3E-488F-85D0-9CB7BDB64092}" destId="{418FBD30-DA55-4261-A1A7-D6830E927A41}" srcOrd="0" destOrd="0" presId="urn:microsoft.com/office/officeart/2005/8/layout/hList3"/>
    <dgm:cxn modelId="{5E0D228F-1F53-4CED-A561-684E2D7F9111}" srcId="{50AD356F-B6BA-446D-971F-A7233F03C41D}" destId="{8AC663E4-5292-4BE3-8D9F-E1172975EA21}" srcOrd="2" destOrd="0" parTransId="{73A1F797-30D3-44D9-A4DD-7E8D8C371902}" sibTransId="{1F4D52FA-725C-4023-AA63-A92790A45742}"/>
    <dgm:cxn modelId="{96BA7C25-5412-4E16-B680-62A32EEE7371}" srcId="{55E9CC41-0BD6-465E-B787-8911D7E46B5C}" destId="{50AD356F-B6BA-446D-971F-A7233F03C41D}" srcOrd="0" destOrd="0" parTransId="{50082AFC-B9FE-4FE1-963F-A0AEFFBF9E02}" sibTransId="{C5995A68-9163-4CD5-83F3-836795259165}"/>
    <dgm:cxn modelId="{ED0B13EA-40C6-4A2D-B098-70444EC9FEA7}" srcId="{22998E34-3E3E-488F-85D0-9CB7BDB64092}" destId="{1C2EDFCD-1E8B-4064-B856-C0E4D1EA8E10}" srcOrd="1" destOrd="0" parTransId="{40DCCBAF-C073-40EF-8C43-7EF29B325965}" sibTransId="{DBFBA708-9F68-4C92-9B0B-C7B749CF3F5E}"/>
    <dgm:cxn modelId="{F2D2B971-5469-448E-860D-43F30DB1125C}" type="presOf" srcId="{E62D2996-EABD-4AD6-8C2D-911F44346593}" destId="{418FBD30-DA55-4261-A1A7-D6830E927A41}" srcOrd="0" destOrd="3" presId="urn:microsoft.com/office/officeart/2005/8/layout/hList3"/>
    <dgm:cxn modelId="{5AA9E3E2-DD57-4291-B774-8A3CD038AFBD}" srcId="{8AC663E4-5292-4BE3-8D9F-E1172975EA21}" destId="{BD869039-2879-48F7-AEA9-3EDB90F54310}" srcOrd="0" destOrd="0" parTransId="{B3F4B998-B1D3-4094-BCED-C6C321F534E5}" sibTransId="{24B14CDE-5D79-43C4-B673-961C8DCAB22E}"/>
    <dgm:cxn modelId="{5F801CA1-0EB9-4CDC-B64D-99D29EC94F0E}" type="presOf" srcId="{C83F89BB-E949-4BAB-A7AE-B44931D0F7CF}" destId="{8CAFA09D-31B3-4587-A322-EEA503890638}" srcOrd="0" destOrd="1" presId="urn:microsoft.com/office/officeart/2005/8/layout/hList3"/>
    <dgm:cxn modelId="{46B50B12-AC98-4526-9E00-269916E4A11A}" type="presOf" srcId="{62F640AA-B421-460F-A49C-1406B3AA4904}" destId="{8CAFA09D-31B3-4587-A322-EEA503890638}" srcOrd="0" destOrd="3" presId="urn:microsoft.com/office/officeart/2005/8/layout/hList3"/>
    <dgm:cxn modelId="{6FCC8A4F-B2FB-4FF4-B0C3-85B2807CE8CC}" srcId="{8AC663E4-5292-4BE3-8D9F-E1172975EA21}" destId="{B0C180A3-DACE-4FAB-B855-E5A916F26212}" srcOrd="1" destOrd="0" parTransId="{CA5341E7-A8C4-45F2-A8D2-0CD3D8A68834}" sibTransId="{37256012-B940-4ED3-A1BE-504A9C6EFCCB}"/>
    <dgm:cxn modelId="{B2E76401-AF12-423C-80E5-5EF0706CE0EC}" srcId="{50AD356F-B6BA-446D-971F-A7233F03C41D}" destId="{22998E34-3E3E-488F-85D0-9CB7BDB64092}" srcOrd="1" destOrd="0" parTransId="{3BC63E9C-32ED-4AC9-AA9D-7DAE009DBCA0}" sibTransId="{12090961-E367-4B37-B1AD-FB056DE379BE}"/>
    <dgm:cxn modelId="{FAD5D972-8541-4246-81D1-9198972D4380}" type="presOf" srcId="{B0C180A3-DACE-4FAB-B855-E5A916F26212}" destId="{75E899F8-2A05-45BE-B2A3-AB5ABD09C69D}" srcOrd="0" destOrd="2" presId="urn:microsoft.com/office/officeart/2005/8/layout/hList3"/>
    <dgm:cxn modelId="{13123DC8-DD2F-45B4-902F-CF46E92BE1A2}" type="presOf" srcId="{55E9CC41-0BD6-465E-B787-8911D7E46B5C}" destId="{F7009A42-5B4C-4EA0-88FB-8A6E615FD665}" srcOrd="0" destOrd="0" presId="urn:microsoft.com/office/officeart/2005/8/layout/hList3"/>
    <dgm:cxn modelId="{198B696E-95D7-44F0-86C8-5CB67CA2ABE5}" srcId="{ECD2BA73-407C-4E1C-9346-DAD343345C44}" destId="{C83F89BB-E949-4BAB-A7AE-B44931D0F7CF}" srcOrd="0" destOrd="0" parTransId="{8598AA08-7E0A-4016-B79C-80F976FAB507}" sibTransId="{CA5823CC-9BE9-4943-B2B8-F5860BAA6400}"/>
    <dgm:cxn modelId="{082EE1C8-C8CC-4D85-AC2A-A81BDE71BEB1}" type="presOf" srcId="{50AD356F-B6BA-446D-971F-A7233F03C41D}" destId="{D5F9A059-69AA-463F-AD7E-A838DBEF9E1F}" srcOrd="0" destOrd="0" presId="urn:microsoft.com/office/officeart/2005/8/layout/hList3"/>
    <dgm:cxn modelId="{BE5DB6B6-CF89-4A97-9D09-A3AE5F80DCAD}" type="presParOf" srcId="{F7009A42-5B4C-4EA0-88FB-8A6E615FD665}" destId="{D5F9A059-69AA-463F-AD7E-A838DBEF9E1F}" srcOrd="0" destOrd="0" presId="urn:microsoft.com/office/officeart/2005/8/layout/hList3"/>
    <dgm:cxn modelId="{82E8AD26-A0E4-4E3F-AAC9-4A6049A69186}" type="presParOf" srcId="{F7009A42-5B4C-4EA0-88FB-8A6E615FD665}" destId="{13F2F533-E8B6-4F5D-B3D6-DF6758AEADCB}" srcOrd="1" destOrd="0" presId="urn:microsoft.com/office/officeart/2005/8/layout/hList3"/>
    <dgm:cxn modelId="{19FF3610-5AD4-4DA7-ABAE-E52060D03C7F}" type="presParOf" srcId="{13F2F533-E8B6-4F5D-B3D6-DF6758AEADCB}" destId="{8CAFA09D-31B3-4587-A322-EEA503890638}" srcOrd="0" destOrd="0" presId="urn:microsoft.com/office/officeart/2005/8/layout/hList3"/>
    <dgm:cxn modelId="{EEC14540-8DC1-47A7-B0C3-EEDC31A25042}" type="presParOf" srcId="{13F2F533-E8B6-4F5D-B3D6-DF6758AEADCB}" destId="{418FBD30-DA55-4261-A1A7-D6830E927A41}" srcOrd="1" destOrd="0" presId="urn:microsoft.com/office/officeart/2005/8/layout/hList3"/>
    <dgm:cxn modelId="{F8A2FAD1-51A5-4ED9-A687-051EABD13D84}" type="presParOf" srcId="{13F2F533-E8B6-4F5D-B3D6-DF6758AEADCB}" destId="{75E899F8-2A05-45BE-B2A3-AB5ABD09C69D}" srcOrd="2" destOrd="0" presId="urn:microsoft.com/office/officeart/2005/8/layout/hList3"/>
    <dgm:cxn modelId="{1046FA0E-079F-46B4-B2E4-F0A4DB14F686}" type="presParOf" srcId="{F7009A42-5B4C-4EA0-88FB-8A6E615FD665}" destId="{FEA4C9C2-C28D-4D71-9FCA-70200C1DD25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9A059-69AA-463F-AD7E-A838DBEF9E1F}">
      <dsp:nvSpPr>
        <dsp:cNvPr id="0" name=""/>
        <dsp:cNvSpPr/>
      </dsp:nvSpPr>
      <dsp:spPr>
        <a:xfrm>
          <a:off x="0" y="0"/>
          <a:ext cx="6840760" cy="75608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Closure vs Migration</a:t>
          </a:r>
          <a:endParaRPr lang="en-GB" sz="3600" kern="1200" dirty="0"/>
        </a:p>
      </dsp:txBody>
      <dsp:txXfrm>
        <a:off x="0" y="0"/>
        <a:ext cx="6840760" cy="756084"/>
      </dsp:txXfrm>
    </dsp:sp>
    <dsp:sp modelId="{8CAFA09D-31B3-4587-A322-EEA503890638}">
      <dsp:nvSpPr>
        <dsp:cNvPr id="0" name=""/>
        <dsp:cNvSpPr/>
      </dsp:nvSpPr>
      <dsp:spPr>
        <a:xfrm>
          <a:off x="3340" y="756084"/>
          <a:ext cx="2278026" cy="15877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Technology change</a:t>
          </a:r>
          <a:endParaRPr lang="en-GB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Hardware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Software</a:t>
          </a:r>
          <a:endParaRPr lang="en-GB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Security</a:t>
          </a:r>
          <a:endParaRPr lang="en-GB" sz="1800" kern="1200" dirty="0"/>
        </a:p>
      </dsp:txBody>
      <dsp:txXfrm>
        <a:off x="3340" y="756084"/>
        <a:ext cx="2278026" cy="1587776"/>
      </dsp:txXfrm>
    </dsp:sp>
    <dsp:sp modelId="{418FBD30-DA55-4261-A1A7-D6830E927A41}">
      <dsp:nvSpPr>
        <dsp:cNvPr id="0" name=""/>
        <dsp:cNvSpPr/>
      </dsp:nvSpPr>
      <dsp:spPr>
        <a:xfrm>
          <a:off x="2281366" y="756084"/>
          <a:ext cx="2278026" cy="15877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Strategic</a:t>
          </a:r>
          <a:endParaRPr lang="en-GB" sz="2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Not core business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Resourcing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Technology outlier</a:t>
          </a:r>
          <a:endParaRPr lang="en-GB" sz="1800" kern="1200" dirty="0"/>
        </a:p>
      </dsp:txBody>
      <dsp:txXfrm>
        <a:off x="2281366" y="756084"/>
        <a:ext cx="2278026" cy="1587776"/>
      </dsp:txXfrm>
    </dsp:sp>
    <dsp:sp modelId="{75E899F8-2A05-45BE-B2A3-AB5ABD09C69D}">
      <dsp:nvSpPr>
        <dsp:cNvPr id="0" name=""/>
        <dsp:cNvSpPr/>
      </dsp:nvSpPr>
      <dsp:spPr>
        <a:xfrm>
          <a:off x="4559393" y="756084"/>
          <a:ext cx="2278026" cy="15877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Commercial</a:t>
          </a:r>
          <a:endParaRPr lang="en-GB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Not viable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Unsuccessful rebidding</a:t>
          </a:r>
          <a:endParaRPr lang="en-GB" sz="1800" kern="1200" dirty="0"/>
        </a:p>
      </dsp:txBody>
      <dsp:txXfrm>
        <a:off x="4559393" y="756084"/>
        <a:ext cx="2278026" cy="1587776"/>
      </dsp:txXfrm>
    </dsp:sp>
    <dsp:sp modelId="{FEA4C9C2-C28D-4D71-9FCA-70200C1DD255}">
      <dsp:nvSpPr>
        <dsp:cNvPr id="0" name=""/>
        <dsp:cNvSpPr/>
      </dsp:nvSpPr>
      <dsp:spPr>
        <a:xfrm>
          <a:off x="0" y="2343860"/>
          <a:ext cx="6840760" cy="17641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577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577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9D5C53F7-2A94-42D7-A7EC-2848C8595980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641"/>
            <a:ext cx="2945024" cy="495776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08641"/>
            <a:ext cx="2945024" cy="495776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9920D840-372B-49E6-9142-EC9C8347B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44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905"/>
            <a:ext cx="4982422" cy="44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A155E0EB-9377-41C6-9F6B-94BB8988C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26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25355-F235-47C9-AA71-F9C999209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8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49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262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892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6ECFB-8CD5-4011-927C-4837288A5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6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AAC66-ECB6-47BB-A273-BFFDF109B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2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8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4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7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6976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8051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89" r="51477" b="36159"/>
          <a:stretch>
            <a:fillRect/>
          </a:stretch>
        </p:blipFill>
        <p:spPr bwMode="auto">
          <a:xfrm>
            <a:off x="-36513" y="-96838"/>
            <a:ext cx="9242426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4/9/2018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#RSE18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011B02-4487-4002-8804-656797DFC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6" r:id="rId1"/>
    <p:sldLayoutId id="2147484617" r:id="rId2"/>
    <p:sldLayoutId id="2147484618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64189"/>
          <a:stretch>
            <a:fillRect/>
          </a:stretch>
        </p:blipFill>
        <p:spPr bwMode="auto">
          <a:xfrm>
            <a:off x="1225550" y="5570538"/>
            <a:ext cx="80057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55D4A092-3749-4F43-BB53-37F4BFD87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9" r:id="rId1"/>
    <p:sldLayoutId id="2147484620" r:id="rId2"/>
    <p:sldLayoutId id="2147484621" r:id="rId3"/>
    <p:sldLayoutId id="2147484622" r:id="rId4"/>
    <p:sldLayoutId id="2147484623" r:id="rId5"/>
    <p:sldLayoutId id="2147484624" r:id="rId6"/>
    <p:sldLayoutId id="2147484625" r:id="rId7"/>
    <p:sldLayoutId id="2147484626" r:id="rId8"/>
    <p:sldLayoutId id="2147484627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atherine.jones@stfc.ac.u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C8C93"/>
                </a:solidFill>
                <a:latin typeface="Calibri" pitchFamily="34" charset="0"/>
              </a:rPr>
              <a:t>Prepare to be unpopular</a:t>
            </a:r>
            <a:br>
              <a:rPr lang="en-US" altLang="en-US" dirty="0" smtClean="0">
                <a:solidFill>
                  <a:srgbClr val="3C8C93"/>
                </a:solidFill>
                <a:latin typeface="Calibri" pitchFamily="34" charset="0"/>
              </a:rPr>
            </a:br>
            <a:r>
              <a:rPr lang="en-US" altLang="en-US" dirty="0" smtClean="0">
                <a:solidFill>
                  <a:srgbClr val="3C8C93"/>
                </a:solidFill>
                <a:latin typeface="Calibri" pitchFamily="34" charset="0"/>
              </a:rPr>
              <a:t>Tips for shutting services down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" pitchFamily="34" charset="0"/>
              </a:rPr>
              <a:t>Catherine Jones</a:t>
            </a:r>
          </a:p>
          <a:p>
            <a:pPr eaLnBrk="1" hangingPunct="1"/>
            <a:r>
              <a:rPr lang="en-US" altLang="en-US" dirty="0" smtClean="0">
                <a:latin typeface="Calibri" pitchFamily="34" charset="0"/>
              </a:rPr>
              <a:t>Software Engineering Group Leader</a:t>
            </a:r>
          </a:p>
          <a:p>
            <a:pPr eaLnBrk="1" hangingPunct="1"/>
            <a:r>
              <a:rPr lang="en-US" altLang="en-US" dirty="0" smtClean="0">
                <a:latin typeface="Calibri" pitchFamily="34" charset="0"/>
              </a:rPr>
              <a:t>STFC</a:t>
            </a:r>
          </a:p>
          <a:p>
            <a:pPr eaLnBrk="1" hangingPunct="1"/>
            <a:endParaRPr lang="en-US" altLang="en-US" dirty="0" smtClean="0">
              <a:latin typeface="Calibri" pitchFamily="34" charset="0"/>
            </a:endParaRPr>
          </a:p>
          <a:p>
            <a:pPr eaLnBrk="1" hangingPunct="1"/>
            <a:r>
              <a:rPr lang="en-US" altLang="en-US" dirty="0">
                <a:latin typeface="Calibri" pitchFamily="34" charset="0"/>
              </a:rPr>
              <a:t>#RSE18 </a:t>
            </a:r>
            <a:r>
              <a:rPr lang="en-US" altLang="en-US" dirty="0" smtClean="0">
                <a:latin typeface="Calibri" pitchFamily="34" charset="0"/>
              </a:rPr>
              <a:t>                    4/9/2018 </a:t>
            </a:r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089066"/>
          </a:xfrm>
        </p:spPr>
        <p:txBody>
          <a:bodyPr/>
          <a:lstStyle/>
          <a:p>
            <a:r>
              <a:rPr lang="en-US" altLang="en-US" dirty="0" smtClean="0"/>
              <a:t>If there is content in your service</a:t>
            </a:r>
          </a:p>
          <a:p>
            <a:pPr lvl="1"/>
            <a:r>
              <a:rPr lang="en-US" altLang="en-US" dirty="0" smtClean="0"/>
              <a:t>Who </a:t>
            </a:r>
            <a:r>
              <a:rPr lang="en-US" altLang="en-US" dirty="0" smtClean="0"/>
              <a:t>owns it?</a:t>
            </a:r>
          </a:p>
          <a:p>
            <a:pPr lvl="1"/>
            <a:r>
              <a:rPr lang="en-US" altLang="en-US" dirty="0" smtClean="0"/>
              <a:t>What rights do you have as the service manager?</a:t>
            </a:r>
          </a:p>
          <a:p>
            <a:pPr lvl="1"/>
            <a:r>
              <a:rPr lang="en-US" altLang="en-US" dirty="0" smtClean="0"/>
              <a:t>Are the users  internal or external?</a:t>
            </a:r>
          </a:p>
          <a:p>
            <a:pPr lvl="1"/>
            <a:r>
              <a:rPr lang="en-US" altLang="en-US" dirty="0" smtClean="0"/>
              <a:t>Is there formal content policy?</a:t>
            </a:r>
          </a:p>
          <a:p>
            <a:r>
              <a:rPr lang="en-US" altLang="en-US" dirty="0" smtClean="0"/>
              <a:t>If you don’t have the rights, you may not be able to migrate it, modify it or even dispose of it. </a:t>
            </a:r>
          </a:p>
          <a:p>
            <a:r>
              <a:rPr lang="en-US" altLang="en-US" dirty="0" smtClean="0"/>
              <a:t>How easy is it to get the content out in a standard format?</a:t>
            </a:r>
            <a:endParaRPr lang="en-US" altLang="en-US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Understand what rights you have over the content before you start decommissioning</a:t>
            </a: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If content is involved have </a:t>
            </a:r>
            <a:r>
              <a:rPr lang="en-GB" b="1" dirty="0" smtClean="0">
                <a:solidFill>
                  <a:srgbClr val="00B050"/>
                </a:solidFill>
              </a:rPr>
              <a:t>an agreement with users/providers </a:t>
            </a:r>
            <a:r>
              <a:rPr lang="en-GB" b="1" dirty="0" smtClean="0">
                <a:solidFill>
                  <a:srgbClr val="00B050"/>
                </a:solidFill>
              </a:rPr>
              <a:t>from the start</a:t>
            </a:r>
            <a:endParaRPr lang="en-GB" b="1" dirty="0">
              <a:solidFill>
                <a:srgbClr val="00B050"/>
              </a:solidFill>
            </a:endParaRPr>
          </a:p>
          <a:p>
            <a:endParaRPr lang="en-US" altLang="en-US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Regularly and with purpose, as short as possible</a:t>
            </a:r>
            <a:endParaRPr lang="en-GB" dirty="0" smtClean="0"/>
          </a:p>
          <a:p>
            <a:r>
              <a:rPr lang="en-GB" dirty="0" smtClean="0"/>
              <a:t>Every service has users that the help desk know well</a:t>
            </a:r>
          </a:p>
          <a:p>
            <a:pPr lvl="1"/>
            <a:r>
              <a:rPr lang="en-GB" dirty="0" smtClean="0"/>
              <a:t>If you start to get significant feedback from quiet users, take it on board and adapt if necessary</a:t>
            </a:r>
          </a:p>
          <a:p>
            <a:r>
              <a:rPr lang="en-GB" dirty="0" smtClean="0"/>
              <a:t>Consider what you will do if you can’t contact significant users directly</a:t>
            </a:r>
          </a:p>
          <a:p>
            <a:pPr marL="0" indent="0">
              <a:buNone/>
            </a:pPr>
            <a:endParaRPr lang="en-GB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Important to </a:t>
            </a:r>
            <a:r>
              <a:rPr lang="en-GB" b="1" dirty="0" smtClean="0">
                <a:solidFill>
                  <a:srgbClr val="7030A0"/>
                </a:solidFill>
              </a:rPr>
              <a:t>communicate through </a:t>
            </a:r>
            <a:r>
              <a:rPr lang="en-GB" b="1" dirty="0" smtClean="0">
                <a:solidFill>
                  <a:srgbClr val="7030A0"/>
                </a:solidFill>
              </a:rPr>
              <a:t>the close down/migration </a:t>
            </a:r>
            <a:r>
              <a:rPr lang="en-GB" b="1" dirty="0" smtClean="0">
                <a:solidFill>
                  <a:srgbClr val="7030A0"/>
                </a:solidFill>
              </a:rPr>
              <a:t>process</a:t>
            </a: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Set up </a:t>
            </a:r>
            <a:r>
              <a:rPr lang="en-GB" b="1" dirty="0" smtClean="0">
                <a:solidFill>
                  <a:srgbClr val="00B050"/>
                </a:solidFill>
              </a:rPr>
              <a:t>communication </a:t>
            </a:r>
            <a:r>
              <a:rPr lang="en-GB" b="1" dirty="0" smtClean="0">
                <a:solidFill>
                  <a:srgbClr val="00B050"/>
                </a:solidFill>
              </a:rPr>
              <a:t>channels from the start</a:t>
            </a:r>
            <a:endParaRPr lang="en-GB" b="1" dirty="0">
              <a:solidFill>
                <a:srgbClr val="00B05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5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and Posterity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089066"/>
          </a:xfrm>
        </p:spPr>
        <p:txBody>
          <a:bodyPr/>
          <a:lstStyle/>
          <a:p>
            <a:r>
              <a:rPr lang="en-GB" dirty="0" smtClean="0"/>
              <a:t>Before you start, do a last stats run</a:t>
            </a:r>
          </a:p>
          <a:p>
            <a:pPr lvl="1"/>
            <a:r>
              <a:rPr lang="en-GB" dirty="0" smtClean="0"/>
              <a:t>Checks for successful content transfer</a:t>
            </a:r>
          </a:p>
          <a:p>
            <a:pPr lvl="1"/>
            <a:r>
              <a:rPr lang="en-GB" dirty="0" smtClean="0"/>
              <a:t>Complete reporting periods for the records</a:t>
            </a:r>
          </a:p>
          <a:p>
            <a:r>
              <a:rPr lang="en-GB" dirty="0" smtClean="0"/>
              <a:t>What needs to be kept</a:t>
            </a:r>
          </a:p>
          <a:p>
            <a:pPr lvl="1"/>
            <a:r>
              <a:rPr lang="en-GB" dirty="0" smtClean="0"/>
              <a:t>Institutional requirements/archiving</a:t>
            </a:r>
          </a:p>
          <a:p>
            <a:pPr lvl="1"/>
            <a:r>
              <a:rPr lang="en-GB" dirty="0" smtClean="0"/>
              <a:t>Best practice for future</a:t>
            </a:r>
          </a:p>
          <a:p>
            <a:pPr lvl="1"/>
            <a:r>
              <a:rPr lang="en-GB" dirty="0" smtClean="0"/>
              <a:t>Final reports</a:t>
            </a:r>
          </a:p>
          <a:p>
            <a:r>
              <a:rPr lang="en-GB" dirty="0" smtClean="0"/>
              <a:t>Remember you may not be entitled to keep things “just in case “ – GPDR/legal/institutional </a:t>
            </a:r>
            <a:r>
              <a:rPr lang="en-GB" dirty="0" smtClean="0"/>
              <a:t>requirements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Do final statistics before any significant changes</a:t>
            </a: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Have a policy </a:t>
            </a:r>
            <a:r>
              <a:rPr lang="en-GB" b="1" dirty="0" smtClean="0">
                <a:solidFill>
                  <a:srgbClr val="00B050"/>
                </a:solidFill>
              </a:rPr>
              <a:t>for service documentation </a:t>
            </a:r>
            <a:r>
              <a:rPr lang="en-GB" b="1" dirty="0" smtClean="0">
                <a:solidFill>
                  <a:srgbClr val="00B050"/>
                </a:solidFill>
              </a:rPr>
              <a:t> creation and maintenance</a:t>
            </a:r>
            <a:endParaRPr lang="en-GB" b="1" dirty="0">
              <a:solidFill>
                <a:srgbClr val="00B05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8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Once it is all over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5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Actually </a:t>
            </a:r>
            <a:r>
              <a:rPr lang="en-GB" dirty="0" smtClean="0"/>
              <a:t>turn </a:t>
            </a:r>
            <a:r>
              <a:rPr lang="en-GB" dirty="0" smtClean="0"/>
              <a:t>everything off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Include decommissioning in your plan</a:t>
            </a:r>
          </a:p>
          <a:p>
            <a:pPr lvl="1"/>
            <a:r>
              <a:rPr lang="en-GB" dirty="0" smtClean="0"/>
              <a:t>Equipment</a:t>
            </a:r>
          </a:p>
          <a:p>
            <a:pPr lvl="1"/>
            <a:r>
              <a:rPr lang="en-GB" dirty="0" smtClean="0"/>
              <a:t>Help desk/specialist </a:t>
            </a:r>
            <a:r>
              <a:rPr lang="en-GB" dirty="0" smtClean="0"/>
              <a:t>emails/twitter/</a:t>
            </a:r>
            <a:r>
              <a:rPr lang="en-GB" dirty="0" err="1" smtClean="0"/>
              <a:t>UTube</a:t>
            </a:r>
            <a:r>
              <a:rPr lang="en-GB" dirty="0" smtClean="0"/>
              <a:t>/Website</a:t>
            </a:r>
            <a:endParaRPr lang="en-GB" dirty="0" smtClean="0"/>
          </a:p>
          <a:p>
            <a:pPr lvl="1"/>
            <a:r>
              <a:rPr lang="en-GB" dirty="0" smtClean="0"/>
              <a:t>Service </a:t>
            </a:r>
            <a:r>
              <a:rPr lang="en-GB" dirty="0"/>
              <a:t>d</a:t>
            </a:r>
            <a:r>
              <a:rPr lang="en-GB" dirty="0" smtClean="0"/>
              <a:t>ocumentation</a:t>
            </a:r>
            <a:endParaRPr lang="en-GB" dirty="0" smtClean="0"/>
          </a:p>
          <a:p>
            <a:pPr lvl="1"/>
            <a:r>
              <a:rPr lang="en-GB" dirty="0" smtClean="0"/>
              <a:t>Mentions of the service on institutional websites</a:t>
            </a:r>
          </a:p>
          <a:p>
            <a:r>
              <a:rPr lang="en-GB" dirty="0" smtClean="0"/>
              <a:t>Signposting to the service</a:t>
            </a:r>
          </a:p>
          <a:p>
            <a:pPr lvl="1"/>
            <a:r>
              <a:rPr lang="en-GB" dirty="0" smtClean="0"/>
              <a:t>How long </a:t>
            </a:r>
            <a:r>
              <a:rPr lang="en-GB" dirty="0" smtClean="0"/>
              <a:t>for?</a:t>
            </a:r>
          </a:p>
          <a:p>
            <a:r>
              <a:rPr lang="en-GB" dirty="0" smtClean="0"/>
              <a:t>It </a:t>
            </a:r>
            <a:r>
              <a:rPr lang="en-GB" dirty="0" smtClean="0"/>
              <a:t>will take longer than you think and you will forget something!</a:t>
            </a: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Have decommissioning as a activity in your plan</a:t>
            </a: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Document references to the service as you </a:t>
            </a:r>
            <a:r>
              <a:rPr lang="en-GB" b="1" dirty="0" smtClean="0">
                <a:solidFill>
                  <a:srgbClr val="00B050"/>
                </a:solidFill>
              </a:rPr>
              <a:t>go</a:t>
            </a:r>
            <a:endParaRPr lang="en-GB" b="1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#RSE18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799" y="1557338"/>
            <a:ext cx="8042111" cy="3800488"/>
          </a:xfrm>
        </p:spPr>
        <p:txBody>
          <a:bodyPr/>
          <a:lstStyle/>
          <a:p>
            <a:r>
              <a:rPr lang="en-GB" dirty="0"/>
              <a:t>Shutting software based services down is </a:t>
            </a:r>
            <a:r>
              <a:rPr lang="en-GB" b="1" dirty="0"/>
              <a:t>unglamorous </a:t>
            </a:r>
            <a:endParaRPr lang="en-GB" b="1" dirty="0" smtClean="0"/>
          </a:p>
          <a:p>
            <a:r>
              <a:rPr lang="en-GB" dirty="0" smtClean="0"/>
              <a:t>You </a:t>
            </a:r>
            <a:r>
              <a:rPr lang="en-GB" b="1" dirty="0" smtClean="0"/>
              <a:t>will</a:t>
            </a:r>
            <a:r>
              <a:rPr lang="en-GB" dirty="0" smtClean="0"/>
              <a:t> be unpopular with your keen users </a:t>
            </a:r>
          </a:p>
          <a:p>
            <a:r>
              <a:rPr lang="en-GB" dirty="0" smtClean="0"/>
              <a:t>Have a </a:t>
            </a:r>
            <a:r>
              <a:rPr lang="en-GB" b="1" dirty="0" smtClean="0"/>
              <a:t>good reason </a:t>
            </a:r>
            <a:r>
              <a:rPr lang="en-GB" dirty="0" smtClean="0"/>
              <a:t>and be able to articulate this</a:t>
            </a:r>
          </a:p>
          <a:p>
            <a:r>
              <a:rPr lang="en-GB" dirty="0" smtClean="0"/>
              <a:t>Plan and be </a:t>
            </a:r>
            <a:r>
              <a:rPr lang="en-GB" b="1" dirty="0" smtClean="0"/>
              <a:t>realistic</a:t>
            </a:r>
          </a:p>
          <a:p>
            <a:r>
              <a:rPr lang="en-GB" b="1" dirty="0" smtClean="0"/>
              <a:t>Communicate</a:t>
            </a:r>
            <a:r>
              <a:rPr lang="en-GB" dirty="0" smtClean="0"/>
              <a:t> regularly during the process</a:t>
            </a:r>
          </a:p>
          <a:p>
            <a:r>
              <a:rPr lang="en-GB" dirty="0" smtClean="0"/>
              <a:t>Tie up all the loose ends – they </a:t>
            </a:r>
            <a:r>
              <a:rPr lang="en-GB" b="1" dirty="0" smtClean="0"/>
              <a:t>will</a:t>
            </a:r>
            <a:r>
              <a:rPr lang="en-GB" dirty="0" smtClean="0"/>
              <a:t> come back to haunt you</a:t>
            </a:r>
          </a:p>
          <a:p>
            <a:r>
              <a:rPr lang="en-GB" b="1" dirty="0" smtClean="0"/>
              <a:t>Plan to shut </a:t>
            </a:r>
            <a:r>
              <a:rPr lang="en-GB" b="1" dirty="0" smtClean="0"/>
              <a:t>down </a:t>
            </a:r>
            <a:r>
              <a:rPr lang="en-GB" dirty="0" smtClean="0"/>
              <a:t>from the start - have your policy &amp; stats in place</a:t>
            </a:r>
          </a:p>
          <a:p>
            <a:r>
              <a:rPr lang="en-GB" dirty="0" smtClean="0"/>
              <a:t>Closing down services professionally should be a </a:t>
            </a:r>
            <a:r>
              <a:rPr lang="en-GB" b="1" dirty="0" smtClean="0"/>
              <a:t>badge of honour</a:t>
            </a:r>
            <a:r>
              <a:rPr lang="en-GB" dirty="0" smtClean="0"/>
              <a:t> – it is harder than starting them</a:t>
            </a:r>
            <a:endParaRPr lang="en-GB" dirty="0"/>
          </a:p>
          <a:p>
            <a:endParaRPr lang="en-US" altLang="en-US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2530" name="Picture 2" descr="C:\Users\cmg45\AppData\Local\Microsoft\Windows\INetCache\IE\T2GXL56K\Medal-star-remix-monsterbraingame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911" y="188643"/>
            <a:ext cx="1044000" cy="147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1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AAC66-ECB6-47BB-A273-BFFDF109B94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060848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Thanks for </a:t>
            </a:r>
            <a:r>
              <a:rPr lang="en-GB" b="1" dirty="0" smtClean="0"/>
              <a:t>listening</a:t>
            </a:r>
          </a:p>
          <a:p>
            <a:endParaRPr lang="en-GB" dirty="0"/>
          </a:p>
          <a:p>
            <a:r>
              <a:rPr lang="en-GB" sz="2000" dirty="0" smtClean="0"/>
              <a:t>Thanks to staff in the RAL &amp; Chadwick Libraries, STFC </a:t>
            </a:r>
            <a:r>
              <a:rPr lang="en-GB" sz="2000" dirty="0" err="1" smtClean="0"/>
              <a:t>JISCMail</a:t>
            </a:r>
            <a:r>
              <a:rPr lang="en-GB" sz="2000" dirty="0" smtClean="0"/>
              <a:t> team and Software Engineering Group for helping me close and/or migrate services successfully over my career. </a:t>
            </a:r>
            <a:endParaRPr lang="en-GB" sz="2000" dirty="0" smtClean="0"/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Catherine.jones@stfc.ac.uk</a:t>
            </a:r>
            <a:endParaRPr lang="en-GB" dirty="0" smtClean="0"/>
          </a:p>
          <a:p>
            <a:r>
              <a:rPr lang="en-GB" dirty="0" smtClean="0"/>
              <a:t>@Cm_j0nes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me?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Long </a:t>
            </a:r>
            <a:r>
              <a:rPr lang="en-GB" dirty="0" smtClean="0"/>
              <a:t>history of </a:t>
            </a:r>
            <a:r>
              <a:rPr lang="en-GB" dirty="0" smtClean="0"/>
              <a:t>service close-down, major ones are:</a:t>
            </a:r>
          </a:p>
          <a:p>
            <a:pPr lvl="1"/>
            <a:r>
              <a:rPr lang="en-GB" dirty="0" smtClean="0"/>
              <a:t>Replacing service I had written with commercial product</a:t>
            </a:r>
          </a:p>
          <a:p>
            <a:pPr lvl="1"/>
            <a:r>
              <a:rPr lang="en-GB" dirty="0" smtClean="0"/>
              <a:t>Migrating national </a:t>
            </a:r>
            <a:r>
              <a:rPr lang="en-GB" dirty="0" smtClean="0"/>
              <a:t>service (</a:t>
            </a:r>
            <a:r>
              <a:rPr lang="en-GB" dirty="0" err="1" smtClean="0"/>
              <a:t>JISCMail</a:t>
            </a:r>
            <a:r>
              <a:rPr lang="en-GB" dirty="0" smtClean="0"/>
              <a:t>) to new provider</a:t>
            </a:r>
          </a:p>
          <a:p>
            <a:pPr lvl="1"/>
            <a:r>
              <a:rPr lang="en-GB" dirty="0" smtClean="0"/>
              <a:t>Closing down MRC Data Support Service (STFC provided)</a:t>
            </a:r>
          </a:p>
          <a:p>
            <a:pPr lvl="1"/>
            <a:r>
              <a:rPr lang="en-GB" dirty="0" smtClean="0"/>
              <a:t>In process of closing </a:t>
            </a:r>
            <a:r>
              <a:rPr lang="en-GB" dirty="0" err="1" smtClean="0"/>
              <a:t>CCPForge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Services and user needs </a:t>
            </a:r>
            <a:r>
              <a:rPr lang="en-GB" dirty="0" smtClean="0"/>
              <a:t>do not stay static – </a:t>
            </a:r>
            <a:r>
              <a:rPr lang="en-GB" dirty="0" smtClean="0"/>
              <a:t>they SHOULD come and go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0482" name="Picture 2" descr="C:\Users\cmg45\AppData\Local\Microsoft\Windows\INetCache\IE\D0C6YD4K\grim-reaper[1]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6" r="14551"/>
          <a:stretch/>
        </p:blipFill>
        <p:spPr bwMode="auto">
          <a:xfrm>
            <a:off x="7812360" y="260655"/>
            <a:ext cx="1080000" cy="149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9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close a service?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Shutting software based services down is </a:t>
            </a:r>
            <a:r>
              <a:rPr lang="en-GB" dirty="0" smtClean="0"/>
              <a:t>unglamorous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Sometimes you </a:t>
            </a:r>
            <a:r>
              <a:rPr lang="en-GB" b="1" dirty="0" smtClean="0"/>
              <a:t>want</a:t>
            </a:r>
            <a:r>
              <a:rPr lang="en-GB" dirty="0" smtClean="0"/>
              <a:t> to, sometimes you </a:t>
            </a:r>
            <a:r>
              <a:rPr lang="en-GB" b="1" dirty="0" smtClean="0"/>
              <a:t>have</a:t>
            </a:r>
            <a:r>
              <a:rPr lang="en-GB" dirty="0" smtClean="0"/>
              <a:t> to</a:t>
            </a:r>
            <a:endParaRPr lang="en-GB" dirty="0"/>
          </a:p>
          <a:p>
            <a:r>
              <a:rPr lang="en-GB" dirty="0"/>
              <a:t>Hard to do </a:t>
            </a:r>
            <a:r>
              <a:rPr lang="en-GB" dirty="0" smtClean="0"/>
              <a:t>well BUT setting it up well, will help close it</a:t>
            </a:r>
            <a:r>
              <a:rPr lang="en-GB" dirty="0"/>
              <a:t/>
            </a:r>
            <a:br>
              <a:rPr lang="en-GB" dirty="0"/>
            </a:br>
            <a:endParaRPr lang="en-US" altLang="en-US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53035560"/>
              </p:ext>
            </p:extLst>
          </p:nvPr>
        </p:nvGraphicFramePr>
        <p:xfrm>
          <a:off x="1259632" y="2204864"/>
          <a:ext cx="684076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0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you start planning</a:t>
            </a:r>
            <a:br>
              <a:rPr lang="en-GB" dirty="0" smtClean="0"/>
            </a:br>
            <a:r>
              <a:rPr lang="en-GB" dirty="0" smtClean="0"/>
              <a:t>…..in an ideal world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0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uses it, when and WHY?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161074"/>
          </a:xfrm>
        </p:spPr>
        <p:txBody>
          <a:bodyPr/>
          <a:lstStyle/>
          <a:p>
            <a:r>
              <a:rPr lang="en-GB" dirty="0" smtClean="0"/>
              <a:t>Knowledge is power and vital to planning</a:t>
            </a:r>
          </a:p>
          <a:p>
            <a:r>
              <a:rPr lang="en-GB" dirty="0" smtClean="0"/>
              <a:t>Who</a:t>
            </a:r>
          </a:p>
          <a:p>
            <a:pPr lvl="1"/>
            <a:r>
              <a:rPr lang="en-GB" dirty="0" smtClean="0"/>
              <a:t>Help identify best communication methods</a:t>
            </a:r>
          </a:p>
          <a:p>
            <a:pPr lvl="1"/>
            <a:r>
              <a:rPr lang="en-GB" dirty="0" smtClean="0"/>
              <a:t>Help identify sources of potential negative feedback</a:t>
            </a:r>
          </a:p>
          <a:p>
            <a:r>
              <a:rPr lang="en-GB" dirty="0" smtClean="0"/>
              <a:t>When	</a:t>
            </a:r>
          </a:p>
          <a:p>
            <a:pPr lvl="1"/>
            <a:r>
              <a:rPr lang="en-GB" dirty="0" smtClean="0"/>
              <a:t>Is usage linked to time of year/specific process?</a:t>
            </a:r>
          </a:p>
          <a:p>
            <a:pPr lvl="1"/>
            <a:r>
              <a:rPr lang="en-GB" dirty="0" smtClean="0"/>
              <a:t>Help identify best time to stop it</a:t>
            </a:r>
          </a:p>
          <a:p>
            <a:r>
              <a:rPr lang="en-GB" dirty="0" smtClean="0"/>
              <a:t>Why</a:t>
            </a:r>
          </a:p>
          <a:p>
            <a:pPr lvl="1"/>
            <a:r>
              <a:rPr lang="en-GB" dirty="0" smtClean="0"/>
              <a:t>Signposting to other resources</a:t>
            </a:r>
          </a:p>
          <a:p>
            <a:pPr lvl="1"/>
            <a:r>
              <a:rPr lang="en-GB" dirty="0" smtClean="0"/>
              <a:t>Training for better solutions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Understand your service better than anyone else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Run routine stats from the start</a:t>
            </a:r>
            <a:endParaRPr lang="en-GB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endParaRPr lang="en-US" altLang="en-US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0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Stakeholder support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161074"/>
          </a:xfrm>
        </p:spPr>
        <p:txBody>
          <a:bodyPr/>
          <a:lstStyle/>
          <a:p>
            <a:r>
              <a:rPr lang="en-GB" dirty="0" smtClean="0"/>
              <a:t>Know your stakeholders</a:t>
            </a:r>
          </a:p>
          <a:p>
            <a:pPr lvl="1"/>
            <a:r>
              <a:rPr lang="en-GB" dirty="0" smtClean="0"/>
              <a:t>Your Management</a:t>
            </a:r>
          </a:p>
          <a:p>
            <a:pPr lvl="1"/>
            <a:r>
              <a:rPr lang="en-GB" dirty="0" smtClean="0"/>
              <a:t>Funders of the service</a:t>
            </a:r>
          </a:p>
          <a:p>
            <a:pPr lvl="1"/>
            <a:r>
              <a:rPr lang="en-GB" dirty="0" smtClean="0"/>
              <a:t>Any reporting structure</a:t>
            </a:r>
          </a:p>
          <a:p>
            <a:pPr lvl="1"/>
            <a:r>
              <a:rPr lang="en-GB" dirty="0" smtClean="0"/>
              <a:t>The users (and their management chain)</a:t>
            </a:r>
          </a:p>
          <a:p>
            <a:r>
              <a:rPr lang="en-GB" dirty="0" smtClean="0"/>
              <a:t>Get your management on board &amp; keep them updated</a:t>
            </a:r>
          </a:p>
          <a:p>
            <a:pPr lvl="1"/>
            <a:r>
              <a:rPr lang="en-GB" dirty="0" smtClean="0"/>
              <a:t>Ensure they can respond with </a:t>
            </a:r>
            <a:r>
              <a:rPr lang="en-GB" b="1" dirty="0" smtClean="0"/>
              <a:t>your</a:t>
            </a:r>
            <a:r>
              <a:rPr lang="en-GB" dirty="0" smtClean="0"/>
              <a:t> formal message if they get </a:t>
            </a:r>
            <a:r>
              <a:rPr lang="en-GB" dirty="0" smtClean="0"/>
              <a:t>complaints</a:t>
            </a: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Don’t </a:t>
            </a:r>
            <a:r>
              <a:rPr lang="en-GB" b="1" dirty="0" smtClean="0">
                <a:solidFill>
                  <a:srgbClr val="7030A0"/>
                </a:solidFill>
              </a:rPr>
              <a:t>let your manager be ambushed, preparation is key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Ensure there are </a:t>
            </a:r>
            <a:r>
              <a:rPr lang="en-GB" b="1" dirty="0" smtClean="0">
                <a:solidFill>
                  <a:srgbClr val="00B050"/>
                </a:solidFill>
              </a:rPr>
              <a:t>decision making/support </a:t>
            </a:r>
            <a:r>
              <a:rPr lang="en-GB" b="1" dirty="0" smtClean="0">
                <a:solidFill>
                  <a:srgbClr val="00B050"/>
                </a:solidFill>
              </a:rPr>
              <a:t>structures which work for you </a:t>
            </a:r>
            <a:endParaRPr lang="en-GB" b="1" dirty="0">
              <a:solidFill>
                <a:srgbClr val="00B050"/>
              </a:solidFill>
            </a:endParaRPr>
          </a:p>
          <a:p>
            <a:pPr lvl="1"/>
            <a:endParaRPr lang="en-GB" dirty="0"/>
          </a:p>
          <a:p>
            <a:endParaRPr lang="en-US" altLang="en-US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2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Communicating service </a:t>
            </a:r>
            <a:r>
              <a:rPr lang="en-GB" dirty="0" smtClean="0"/>
              <a:t>shut-down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0040" y="1557338"/>
            <a:ext cx="7772400" cy="3800488"/>
          </a:xfrm>
        </p:spPr>
        <p:txBody>
          <a:bodyPr/>
          <a:lstStyle/>
          <a:p>
            <a:r>
              <a:rPr lang="en-GB" dirty="0" smtClean="0"/>
              <a:t>There will </a:t>
            </a:r>
            <a:r>
              <a:rPr lang="en-GB" b="1" dirty="0" smtClean="0"/>
              <a:t>always</a:t>
            </a:r>
            <a:r>
              <a:rPr lang="en-GB" dirty="0" smtClean="0"/>
              <a:t> be a reason for stopping</a:t>
            </a:r>
          </a:p>
          <a:p>
            <a:pPr lvl="1"/>
            <a:r>
              <a:rPr lang="en-GB" dirty="0" smtClean="0"/>
              <a:t>Have a short clear reason</a:t>
            </a:r>
          </a:p>
          <a:p>
            <a:pPr lvl="1"/>
            <a:r>
              <a:rPr lang="en-GB" dirty="0" smtClean="0"/>
              <a:t>You may not want to tell all stakeholders everything</a:t>
            </a:r>
          </a:p>
          <a:p>
            <a:r>
              <a:rPr lang="en-GB" dirty="0" smtClean="0"/>
              <a:t>Writing a communication plan can help focus the message</a:t>
            </a:r>
          </a:p>
          <a:p>
            <a:pPr lvl="1"/>
            <a:r>
              <a:rPr lang="en-GB" dirty="0" smtClean="0"/>
              <a:t>Writing FAQs can also help clarify </a:t>
            </a:r>
            <a:r>
              <a:rPr lang="en-GB" dirty="0"/>
              <a:t>difficult issues </a:t>
            </a:r>
            <a:r>
              <a:rPr lang="en-GB" sz="1400" dirty="0"/>
              <a:t>https://www.softeng-support.ac.uk/?q=documents/2018/04/10/ccpforge-faq.html </a:t>
            </a:r>
            <a:endParaRPr lang="en-GB" sz="1400" dirty="0" smtClean="0"/>
          </a:p>
          <a:p>
            <a:r>
              <a:rPr lang="en-GB" dirty="0" smtClean="0"/>
              <a:t>If you started the service – acknowledge that you may be personally upset to close it</a:t>
            </a:r>
          </a:p>
          <a:p>
            <a:r>
              <a:rPr lang="en-GB" dirty="0" smtClean="0"/>
              <a:t>If there isn’t a formal service definition – write one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Ensure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your message </a:t>
            </a:r>
            <a:r>
              <a:rPr lang="en-GB" b="1" dirty="0" smtClean="0">
                <a:solidFill>
                  <a:srgbClr val="7030A0"/>
                </a:solidFill>
              </a:rPr>
              <a:t>is clear </a:t>
            </a: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Have a </a:t>
            </a:r>
            <a:r>
              <a:rPr lang="en-GB" b="1" dirty="0" smtClean="0">
                <a:solidFill>
                  <a:srgbClr val="00B050"/>
                </a:solidFill>
              </a:rPr>
              <a:t>service </a:t>
            </a:r>
            <a:r>
              <a:rPr lang="en-GB" b="1" dirty="0" smtClean="0">
                <a:solidFill>
                  <a:srgbClr val="00B050"/>
                </a:solidFill>
              </a:rPr>
              <a:t>definition </a:t>
            </a:r>
            <a:r>
              <a:rPr lang="en-GB" b="1" dirty="0" smtClean="0">
                <a:solidFill>
                  <a:srgbClr val="00B050"/>
                </a:solidFill>
              </a:rPr>
              <a:t>&amp; </a:t>
            </a:r>
            <a:r>
              <a:rPr lang="en-GB" b="1" dirty="0" smtClean="0">
                <a:solidFill>
                  <a:srgbClr val="00B050"/>
                </a:solidFill>
              </a:rPr>
              <a:t>associated policies</a:t>
            </a:r>
            <a:endParaRPr lang="en-GB" b="1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0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and implementing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9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and Timelines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196752"/>
            <a:ext cx="8062664" cy="4161074"/>
          </a:xfrm>
        </p:spPr>
        <p:txBody>
          <a:bodyPr/>
          <a:lstStyle/>
          <a:p>
            <a:r>
              <a:rPr lang="en-GB" dirty="0" smtClean="0"/>
              <a:t>Migrating or handing back content takes lots of time</a:t>
            </a:r>
            <a:endParaRPr lang="en-GB" dirty="0" smtClean="0"/>
          </a:p>
          <a:p>
            <a:r>
              <a:rPr lang="en-GB" dirty="0" smtClean="0"/>
              <a:t>Estimate t</a:t>
            </a:r>
            <a:r>
              <a:rPr lang="en-GB" dirty="0" smtClean="0"/>
              <a:t>ime commitment needed from </a:t>
            </a:r>
            <a:r>
              <a:rPr lang="en-GB" dirty="0" smtClean="0"/>
              <a:t>users </a:t>
            </a:r>
          </a:p>
          <a:p>
            <a:r>
              <a:rPr lang="en-GB" dirty="0" smtClean="0"/>
              <a:t>Get plan approved </a:t>
            </a:r>
            <a:r>
              <a:rPr lang="en-GB" dirty="0" smtClean="0"/>
              <a:t>by key </a:t>
            </a:r>
            <a:r>
              <a:rPr lang="en-GB" dirty="0" smtClean="0"/>
              <a:t>stakeholders</a:t>
            </a:r>
          </a:p>
          <a:p>
            <a:r>
              <a:rPr lang="en-GB" dirty="0" smtClean="0"/>
              <a:t>If it is a well used service, allow </a:t>
            </a:r>
            <a:r>
              <a:rPr lang="en-GB" b="1" dirty="0" smtClean="0"/>
              <a:t>over 6 months </a:t>
            </a:r>
            <a:r>
              <a:rPr lang="en-GB" dirty="0" smtClean="0"/>
              <a:t>to shut it</a:t>
            </a:r>
          </a:p>
          <a:p>
            <a:r>
              <a:rPr lang="en-GB" dirty="0" smtClean="0"/>
              <a:t>Set a (realistic) date and stick to it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#RSE18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pPr>
              <a:defRPr/>
            </a:pPr>
            <a:fld id="{0E36ECFB-8CD5-4011-927C-4837288A50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1" t="7032" r="52343" b="39844"/>
          <a:stretch/>
        </p:blipFill>
        <p:spPr bwMode="auto">
          <a:xfrm>
            <a:off x="664176" y="3335278"/>
            <a:ext cx="4140000" cy="29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92774" y="3356992"/>
            <a:ext cx="40190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Over-estimate time for activities, especially if someone else is doing it</a:t>
            </a:r>
          </a:p>
          <a:p>
            <a:pPr marL="5715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Use standard planning tools from the start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81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098309142ee90672dd325a1bf5abdf8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60A4A3-C5A6-4A0A-937A-5BCFBD0EF23D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88EA5A1-49DC-4BF7-9FC5-8EF4622FB9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BA4417-EAE4-4F10-9DE0-06D03A995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5C502CD-C483-41AC-9DDE-180A82D2B6E5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349</TotalTime>
  <Words>840</Words>
  <Application>Microsoft Office PowerPoint</Application>
  <PresentationFormat>On-screen Show (4:3)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STFC_PowerPoint_template</vt:lpstr>
      <vt:lpstr>1_Blank Presentation</vt:lpstr>
      <vt:lpstr>Prepare to be unpopular Tips for shutting services down</vt:lpstr>
      <vt:lpstr>Why me?</vt:lpstr>
      <vt:lpstr>Why close a service?</vt:lpstr>
      <vt:lpstr>Before you start planning …..in an ideal world</vt:lpstr>
      <vt:lpstr>Who uses it, when and WHY?</vt:lpstr>
      <vt:lpstr>Stakeholder support</vt:lpstr>
      <vt:lpstr>Communicating service shut-down</vt:lpstr>
      <vt:lpstr>Planning and implementing</vt:lpstr>
      <vt:lpstr>Plan and Timelines</vt:lpstr>
      <vt:lpstr>Content</vt:lpstr>
      <vt:lpstr>Communication</vt:lpstr>
      <vt:lpstr>Statistics and Posterity</vt:lpstr>
      <vt:lpstr>Once it is all over</vt:lpstr>
      <vt:lpstr>Actually turn everything off</vt:lpstr>
      <vt:lpstr>Summary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STFC UKRI Powerpoint (ppt)</dc:title>
  <dc:creator>kw77</dc:creator>
  <cp:lastModifiedBy>Jones, Catherine (STFC,RAL,SC)</cp:lastModifiedBy>
  <cp:revision>34</cp:revision>
  <cp:lastPrinted>2018-08-31T10:19:49Z</cp:lastPrinted>
  <dcterms:created xsi:type="dcterms:W3CDTF">2012-07-12T11:46:55Z</dcterms:created>
  <dcterms:modified xsi:type="dcterms:W3CDTF">2018-08-31T10:47:03Z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</Properties>
</file>