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5"/>
    <p:sldMasterId id="2147483684" r:id="rId6"/>
  </p:sldMasterIdLst>
  <p:notesMasterIdLst>
    <p:notesMasterId r:id="rId27"/>
  </p:notesMasterIdLst>
  <p:sldIdLst>
    <p:sldId id="411" r:id="rId7"/>
    <p:sldId id="500" r:id="rId8"/>
    <p:sldId id="510" r:id="rId9"/>
    <p:sldId id="509" r:id="rId10"/>
    <p:sldId id="473" r:id="rId11"/>
    <p:sldId id="499" r:id="rId12"/>
    <p:sldId id="532" r:id="rId13"/>
    <p:sldId id="531" r:id="rId14"/>
    <p:sldId id="524" r:id="rId15"/>
    <p:sldId id="533" r:id="rId16"/>
    <p:sldId id="504" r:id="rId17"/>
    <p:sldId id="529" r:id="rId18"/>
    <p:sldId id="503" r:id="rId19"/>
    <p:sldId id="505" r:id="rId20"/>
    <p:sldId id="506" r:id="rId21"/>
    <p:sldId id="483" r:id="rId22"/>
    <p:sldId id="490" r:id="rId23"/>
    <p:sldId id="522" r:id="rId24"/>
    <p:sldId id="494" r:id="rId25"/>
    <p:sldId id="495" r:id="rId26"/>
  </p:sldIdLst>
  <p:sldSz cx="9144000" cy="6858000" type="screen4x3"/>
  <p:notesSz cx="6797675" cy="9928225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Lucida Grande" pitchFamily="48" charset="0"/>
        <a:ea typeface="ヒラギノ角ゴ Pro W3" pitchFamily="48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Lucida Grande" pitchFamily="48" charset="0"/>
        <a:ea typeface="ヒラギノ角ゴ Pro W3" pitchFamily="48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Lucida Grande" pitchFamily="48" charset="0"/>
        <a:ea typeface="ヒラギノ角ゴ Pro W3" pitchFamily="48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Lucida Grande" pitchFamily="48" charset="0"/>
        <a:ea typeface="ヒラギノ角ゴ Pro W3" pitchFamily="48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Lucida Grande" pitchFamily="48" charset="0"/>
        <a:ea typeface="ヒラギノ角ゴ Pro W3" pitchFamily="48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Lucida Grande" pitchFamily="48" charset="0"/>
        <a:ea typeface="ヒラギノ角ゴ Pro W3" pitchFamily="48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Lucida Grande" pitchFamily="48" charset="0"/>
        <a:ea typeface="ヒラギノ角ゴ Pro W3" pitchFamily="48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Lucida Grande" pitchFamily="48" charset="0"/>
        <a:ea typeface="ヒラギノ角ゴ Pro W3" pitchFamily="48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Lucida Grande" pitchFamily="48" charset="0"/>
        <a:ea typeface="ヒラギノ角ゴ Pro W3" pitchFamily="48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E1E1FF"/>
    <a:srgbClr val="D0EAEC"/>
    <a:srgbClr val="FFFF66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22682" autoAdjust="0"/>
    <p:restoredTop sz="86542" autoAdjust="0"/>
  </p:normalViewPr>
  <p:slideViewPr>
    <p:cSldViewPr>
      <p:cViewPr varScale="1">
        <p:scale>
          <a:sx n="103" d="100"/>
          <a:sy n="103" d="100"/>
        </p:scale>
        <p:origin x="714" y="96"/>
      </p:cViewPr>
      <p:guideLst>
        <p:guide orient="horz" pos="2160"/>
        <p:guide pos="2880"/>
      </p:guideLst>
    </p:cSldViewPr>
  </p:slid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microsoft.com/office/2016/11/relationships/changesInfo" Target="changesInfos/changesInfo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nes, Catherine (STFC,RAL,TECH)" userId="00a67cca-117a-40ab-abff-d2bc8d4441db" providerId="ADAL" clId="{8B28A84E-8A59-4E0E-A2D1-3869B059927A}"/>
    <pc:docChg chg="modSld sldOrd">
      <pc:chgData name="Jones, Catherine (STFC,RAL,TECH)" userId="00a67cca-117a-40ab-abff-d2bc8d4441db" providerId="ADAL" clId="{8B28A84E-8A59-4E0E-A2D1-3869B059927A}" dt="2026-02-23T13:31:50.857" v="1"/>
      <pc:docMkLst>
        <pc:docMk/>
      </pc:docMkLst>
      <pc:sldChg chg="ord">
        <pc:chgData name="Jones, Catherine (STFC,RAL,TECH)" userId="00a67cca-117a-40ab-abff-d2bc8d4441db" providerId="ADAL" clId="{8B28A84E-8A59-4E0E-A2D1-3869B059927A}" dt="2026-02-23T13:31:50.857" v="1"/>
        <pc:sldMkLst>
          <pc:docMk/>
          <pc:sldMk cId="0" sldId="411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66C1B7C-135C-4B23-B63E-F925CA513C5E}" type="doc">
      <dgm:prSet loTypeId="urn:microsoft.com/office/officeart/2005/8/layout/default" loCatId="list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en-GB"/>
        </a:p>
      </dgm:t>
    </dgm:pt>
    <dgm:pt modelId="{B18DB8CC-15C7-44B8-92B6-2EF8906B8A9C}">
      <dgm:prSet phldrT="[Text]"/>
      <dgm:spPr/>
      <dgm:t>
        <a:bodyPr/>
        <a:lstStyle/>
        <a:p>
          <a:r>
            <a:rPr lang="en-GB" altLang="en-US" dirty="0">
              <a:latin typeface="Arial" charset="0"/>
              <a:ea typeface="Calibri" pitchFamily="34" charset="0"/>
              <a:cs typeface="Times New Roman" pitchFamily="18" charset="0"/>
            </a:rPr>
            <a:t>used in a </a:t>
          </a:r>
          <a:r>
            <a:rPr lang="en-GB" altLang="en-US" b="1" dirty="0">
              <a:latin typeface="Arial" charset="0"/>
              <a:ea typeface="Calibri" pitchFamily="34" charset="0"/>
              <a:cs typeface="Times New Roman" pitchFamily="18" charset="0"/>
            </a:rPr>
            <a:t>specific circumstance </a:t>
          </a:r>
          <a:r>
            <a:rPr lang="en-GB" altLang="en-US" b="0" dirty="0">
              <a:latin typeface="Arial" charset="0"/>
              <a:ea typeface="Calibri" pitchFamily="34" charset="0"/>
              <a:cs typeface="Times New Roman" pitchFamily="18" charset="0"/>
            </a:rPr>
            <a:t>for use or reuse</a:t>
          </a:r>
          <a:endParaRPr lang="en-GB" b="0" dirty="0"/>
        </a:p>
      </dgm:t>
    </dgm:pt>
    <dgm:pt modelId="{203F2E34-8868-4070-8991-30C52833C0BF}" type="parTrans" cxnId="{5049150E-7416-4C57-8D79-F08E19C59ECE}">
      <dgm:prSet/>
      <dgm:spPr/>
      <dgm:t>
        <a:bodyPr/>
        <a:lstStyle/>
        <a:p>
          <a:endParaRPr lang="en-GB"/>
        </a:p>
      </dgm:t>
    </dgm:pt>
    <dgm:pt modelId="{D92BE798-49C3-4A11-9594-2C7AC901086A}" type="sibTrans" cxnId="{5049150E-7416-4C57-8D79-F08E19C59ECE}">
      <dgm:prSet/>
      <dgm:spPr/>
      <dgm:t>
        <a:bodyPr/>
        <a:lstStyle/>
        <a:p>
          <a:endParaRPr lang="en-GB"/>
        </a:p>
      </dgm:t>
    </dgm:pt>
    <dgm:pt modelId="{D3C891C9-F57E-4783-AC56-F95DE424847A}">
      <dgm:prSet/>
      <dgm:spPr/>
      <dgm:t>
        <a:bodyPr/>
        <a:lstStyle/>
        <a:p>
          <a:r>
            <a:rPr lang="en-GB" altLang="en-US" dirty="0">
              <a:latin typeface="Arial" charset="0"/>
              <a:ea typeface="Calibri" pitchFamily="34" charset="0"/>
              <a:cs typeface="Times New Roman" pitchFamily="18" charset="0"/>
            </a:rPr>
            <a:t>Citation &amp; </a:t>
          </a:r>
          <a:r>
            <a:rPr lang="en-GB" altLang="en-US" b="1" dirty="0">
              <a:latin typeface="Arial" charset="0"/>
              <a:ea typeface="Calibri" pitchFamily="34" charset="0"/>
              <a:cs typeface="Times New Roman" pitchFamily="18" charset="0"/>
            </a:rPr>
            <a:t>appropriate credit</a:t>
          </a:r>
          <a:endParaRPr lang="en-GB" altLang="en-US" dirty="0">
            <a:latin typeface="Arial" charset="0"/>
            <a:ea typeface="Calibri" pitchFamily="34" charset="0"/>
            <a:cs typeface="Times New Roman" pitchFamily="18" charset="0"/>
          </a:endParaRPr>
        </a:p>
      </dgm:t>
    </dgm:pt>
    <dgm:pt modelId="{B89F7CD5-F6DA-4FDD-AE0F-C2B8F7FECB03}" type="parTrans" cxnId="{932DBA4D-FCFF-4B69-A87E-AE218BBE9BA5}">
      <dgm:prSet/>
      <dgm:spPr/>
      <dgm:t>
        <a:bodyPr/>
        <a:lstStyle/>
        <a:p>
          <a:endParaRPr lang="en-GB"/>
        </a:p>
      </dgm:t>
    </dgm:pt>
    <dgm:pt modelId="{56EA70FE-4327-46D5-9029-6A2122B28EC1}" type="sibTrans" cxnId="{932DBA4D-FCFF-4B69-A87E-AE218BBE9BA5}">
      <dgm:prSet/>
      <dgm:spPr/>
      <dgm:t>
        <a:bodyPr/>
        <a:lstStyle/>
        <a:p>
          <a:endParaRPr lang="en-GB"/>
        </a:p>
      </dgm:t>
    </dgm:pt>
    <dgm:pt modelId="{DC603F20-177A-4E9C-B386-94301D26946F}">
      <dgm:prSet/>
      <dgm:spPr/>
      <dgm:t>
        <a:bodyPr/>
        <a:lstStyle/>
        <a:p>
          <a:r>
            <a:rPr lang="en-GB" altLang="en-US" b="1" dirty="0">
              <a:latin typeface="Arial" charset="0"/>
              <a:ea typeface="Calibri" pitchFamily="34" charset="0"/>
              <a:cs typeface="Times New Roman" pitchFamily="18" charset="0"/>
            </a:rPr>
            <a:t>rerun</a:t>
          </a:r>
          <a:r>
            <a:rPr lang="en-GB" altLang="en-US" dirty="0">
              <a:latin typeface="Arial" charset="0"/>
              <a:ea typeface="Calibri" pitchFamily="34" charset="0"/>
              <a:cs typeface="Times New Roman" pitchFamily="18" charset="0"/>
            </a:rPr>
            <a:t> the correct software to verify results </a:t>
          </a:r>
          <a:endParaRPr lang="en-GB" altLang="en-US" dirty="0">
            <a:latin typeface="Calibri" pitchFamily="34" charset="0"/>
            <a:ea typeface="Calibri" pitchFamily="34" charset="0"/>
            <a:cs typeface="Times New Roman" pitchFamily="18" charset="0"/>
          </a:endParaRPr>
        </a:p>
      </dgm:t>
    </dgm:pt>
    <dgm:pt modelId="{12DDAED4-EBC2-42F9-A940-707EFC32C552}" type="parTrans" cxnId="{FC56610C-AAB5-460B-8E7A-9505BEE3E0AD}">
      <dgm:prSet/>
      <dgm:spPr/>
      <dgm:t>
        <a:bodyPr/>
        <a:lstStyle/>
        <a:p>
          <a:endParaRPr lang="en-GB"/>
        </a:p>
      </dgm:t>
    </dgm:pt>
    <dgm:pt modelId="{0336B2E8-A74B-444D-A17C-116F228A9D17}" type="sibTrans" cxnId="{FC56610C-AAB5-460B-8E7A-9505BEE3E0AD}">
      <dgm:prSet/>
      <dgm:spPr/>
      <dgm:t>
        <a:bodyPr/>
        <a:lstStyle/>
        <a:p>
          <a:endParaRPr lang="en-GB"/>
        </a:p>
      </dgm:t>
    </dgm:pt>
    <dgm:pt modelId="{EEBA8C5F-E827-4D3F-9D8E-56606CBA7AD5}">
      <dgm:prSet/>
      <dgm:spPr/>
      <dgm:t>
        <a:bodyPr/>
        <a:lstStyle/>
        <a:p>
          <a:r>
            <a:rPr lang="en-GB" altLang="en-US" b="1" dirty="0">
              <a:latin typeface="Arial" charset="0"/>
              <a:ea typeface="Calibri" pitchFamily="34" charset="0"/>
              <a:cs typeface="Times New Roman" pitchFamily="18" charset="0"/>
            </a:rPr>
            <a:t>distinguish</a:t>
          </a:r>
          <a:r>
            <a:rPr lang="en-GB" altLang="en-US" dirty="0">
              <a:latin typeface="Arial" charset="0"/>
              <a:ea typeface="Calibri" pitchFamily="34" charset="0"/>
              <a:cs typeface="Times New Roman" pitchFamily="18" charset="0"/>
            </a:rPr>
            <a:t> between different versions</a:t>
          </a:r>
          <a:endParaRPr lang="en-GB" altLang="en-US" dirty="0">
            <a:latin typeface="Calibri" pitchFamily="34" charset="0"/>
            <a:ea typeface="Calibri" pitchFamily="34" charset="0"/>
            <a:cs typeface="Times New Roman" pitchFamily="18" charset="0"/>
          </a:endParaRPr>
        </a:p>
      </dgm:t>
    </dgm:pt>
    <dgm:pt modelId="{8A2E51EF-0602-4FB3-9935-193A3CD22392}" type="parTrans" cxnId="{2E908999-A303-46AC-8859-77A4F2E9786D}">
      <dgm:prSet/>
      <dgm:spPr/>
      <dgm:t>
        <a:bodyPr/>
        <a:lstStyle/>
        <a:p>
          <a:endParaRPr lang="en-GB"/>
        </a:p>
      </dgm:t>
    </dgm:pt>
    <dgm:pt modelId="{2C9898F2-DE0D-4C3D-A66B-7691A2E9F0AB}" type="sibTrans" cxnId="{2E908999-A303-46AC-8859-77A4F2E9786D}">
      <dgm:prSet/>
      <dgm:spPr/>
      <dgm:t>
        <a:bodyPr/>
        <a:lstStyle/>
        <a:p>
          <a:endParaRPr lang="en-GB"/>
        </a:p>
      </dgm:t>
    </dgm:pt>
    <dgm:pt modelId="{A3FF9F99-3E80-468C-9DCA-8059F20327D3}" type="pres">
      <dgm:prSet presAssocID="{566C1B7C-135C-4B23-B63E-F925CA513C5E}" presName="diagram" presStyleCnt="0">
        <dgm:presLayoutVars>
          <dgm:dir/>
          <dgm:resizeHandles val="exact"/>
        </dgm:presLayoutVars>
      </dgm:prSet>
      <dgm:spPr/>
    </dgm:pt>
    <dgm:pt modelId="{37005EF0-8045-4597-8A84-2EE93CABA724}" type="pres">
      <dgm:prSet presAssocID="{B18DB8CC-15C7-44B8-92B6-2EF8906B8A9C}" presName="node" presStyleLbl="node1" presStyleIdx="0" presStyleCnt="4" custLinFactNeighborX="-26" custLinFactNeighborY="-91">
        <dgm:presLayoutVars>
          <dgm:bulletEnabled val="1"/>
        </dgm:presLayoutVars>
      </dgm:prSet>
      <dgm:spPr/>
    </dgm:pt>
    <dgm:pt modelId="{1008EEA5-0EBD-4A5A-91A5-CD548069915A}" type="pres">
      <dgm:prSet presAssocID="{D92BE798-49C3-4A11-9594-2C7AC901086A}" presName="sibTrans" presStyleCnt="0"/>
      <dgm:spPr/>
    </dgm:pt>
    <dgm:pt modelId="{84163AA9-0003-4667-A12B-CA7C2711C517}" type="pres">
      <dgm:prSet presAssocID="{D3C891C9-F57E-4783-AC56-F95DE424847A}" presName="node" presStyleLbl="node1" presStyleIdx="1" presStyleCnt="4">
        <dgm:presLayoutVars>
          <dgm:bulletEnabled val="1"/>
        </dgm:presLayoutVars>
      </dgm:prSet>
      <dgm:spPr/>
    </dgm:pt>
    <dgm:pt modelId="{DBB725AE-A573-4F62-83E9-3B03140FC947}" type="pres">
      <dgm:prSet presAssocID="{56EA70FE-4327-46D5-9029-6A2122B28EC1}" presName="sibTrans" presStyleCnt="0"/>
      <dgm:spPr/>
    </dgm:pt>
    <dgm:pt modelId="{D3AA3EB2-7658-4E24-B134-C0EF15F78174}" type="pres">
      <dgm:prSet presAssocID="{DC603F20-177A-4E9C-B386-94301D26946F}" presName="node" presStyleLbl="node1" presStyleIdx="2" presStyleCnt="4">
        <dgm:presLayoutVars>
          <dgm:bulletEnabled val="1"/>
        </dgm:presLayoutVars>
      </dgm:prSet>
      <dgm:spPr/>
    </dgm:pt>
    <dgm:pt modelId="{4D33B992-EC9D-4CDD-A557-5D98B4515874}" type="pres">
      <dgm:prSet presAssocID="{0336B2E8-A74B-444D-A17C-116F228A9D17}" presName="sibTrans" presStyleCnt="0"/>
      <dgm:spPr/>
    </dgm:pt>
    <dgm:pt modelId="{888DF52D-7B04-498B-B444-32EE203892B7}" type="pres">
      <dgm:prSet presAssocID="{EEBA8C5F-E827-4D3F-9D8E-56606CBA7AD5}" presName="node" presStyleLbl="node1" presStyleIdx="3" presStyleCnt="4">
        <dgm:presLayoutVars>
          <dgm:bulletEnabled val="1"/>
        </dgm:presLayoutVars>
      </dgm:prSet>
      <dgm:spPr/>
    </dgm:pt>
  </dgm:ptLst>
  <dgm:cxnLst>
    <dgm:cxn modelId="{10669304-540D-4E74-812B-9DD203D2ADBA}" type="presOf" srcId="{D3C891C9-F57E-4783-AC56-F95DE424847A}" destId="{84163AA9-0003-4667-A12B-CA7C2711C517}" srcOrd="0" destOrd="0" presId="urn:microsoft.com/office/officeart/2005/8/layout/default"/>
    <dgm:cxn modelId="{FC56610C-AAB5-460B-8E7A-9505BEE3E0AD}" srcId="{566C1B7C-135C-4B23-B63E-F925CA513C5E}" destId="{DC603F20-177A-4E9C-B386-94301D26946F}" srcOrd="2" destOrd="0" parTransId="{12DDAED4-EBC2-42F9-A940-707EFC32C552}" sibTransId="{0336B2E8-A74B-444D-A17C-116F228A9D17}"/>
    <dgm:cxn modelId="{5049150E-7416-4C57-8D79-F08E19C59ECE}" srcId="{566C1B7C-135C-4B23-B63E-F925CA513C5E}" destId="{B18DB8CC-15C7-44B8-92B6-2EF8906B8A9C}" srcOrd="0" destOrd="0" parTransId="{203F2E34-8868-4070-8991-30C52833C0BF}" sibTransId="{D92BE798-49C3-4A11-9594-2C7AC901086A}"/>
    <dgm:cxn modelId="{932DBA4D-FCFF-4B69-A87E-AE218BBE9BA5}" srcId="{566C1B7C-135C-4B23-B63E-F925CA513C5E}" destId="{D3C891C9-F57E-4783-AC56-F95DE424847A}" srcOrd="1" destOrd="0" parTransId="{B89F7CD5-F6DA-4FDD-AE0F-C2B8F7FECB03}" sibTransId="{56EA70FE-4327-46D5-9029-6A2122B28EC1}"/>
    <dgm:cxn modelId="{84BFE172-543E-4479-B798-DB4924653BD6}" type="presOf" srcId="{566C1B7C-135C-4B23-B63E-F925CA513C5E}" destId="{A3FF9F99-3E80-468C-9DCA-8059F20327D3}" srcOrd="0" destOrd="0" presId="urn:microsoft.com/office/officeart/2005/8/layout/default"/>
    <dgm:cxn modelId="{C7A8BC7A-7F7C-4658-B26E-0F13763C0400}" type="presOf" srcId="{B18DB8CC-15C7-44B8-92B6-2EF8906B8A9C}" destId="{37005EF0-8045-4597-8A84-2EE93CABA724}" srcOrd="0" destOrd="0" presId="urn:microsoft.com/office/officeart/2005/8/layout/default"/>
    <dgm:cxn modelId="{EFF05887-0621-4BF9-9F43-6B2D72956DDD}" type="presOf" srcId="{DC603F20-177A-4E9C-B386-94301D26946F}" destId="{D3AA3EB2-7658-4E24-B134-C0EF15F78174}" srcOrd="0" destOrd="0" presId="urn:microsoft.com/office/officeart/2005/8/layout/default"/>
    <dgm:cxn modelId="{2E908999-A303-46AC-8859-77A4F2E9786D}" srcId="{566C1B7C-135C-4B23-B63E-F925CA513C5E}" destId="{EEBA8C5F-E827-4D3F-9D8E-56606CBA7AD5}" srcOrd="3" destOrd="0" parTransId="{8A2E51EF-0602-4FB3-9935-193A3CD22392}" sibTransId="{2C9898F2-DE0D-4C3D-A66B-7691A2E9F0AB}"/>
    <dgm:cxn modelId="{94F48CA7-1E3D-4514-BE2B-1E6CD8C70508}" type="presOf" srcId="{EEBA8C5F-E827-4D3F-9D8E-56606CBA7AD5}" destId="{888DF52D-7B04-498B-B444-32EE203892B7}" srcOrd="0" destOrd="0" presId="urn:microsoft.com/office/officeart/2005/8/layout/default"/>
    <dgm:cxn modelId="{DA9295DB-1A0C-4AD7-B942-9E1C191F37C8}" type="presParOf" srcId="{A3FF9F99-3E80-468C-9DCA-8059F20327D3}" destId="{37005EF0-8045-4597-8A84-2EE93CABA724}" srcOrd="0" destOrd="0" presId="urn:microsoft.com/office/officeart/2005/8/layout/default"/>
    <dgm:cxn modelId="{3FA490E6-C37D-4100-8028-93DBFA955051}" type="presParOf" srcId="{A3FF9F99-3E80-468C-9DCA-8059F20327D3}" destId="{1008EEA5-0EBD-4A5A-91A5-CD548069915A}" srcOrd="1" destOrd="0" presId="urn:microsoft.com/office/officeart/2005/8/layout/default"/>
    <dgm:cxn modelId="{62F58692-8420-456B-A81E-A259E77191BE}" type="presParOf" srcId="{A3FF9F99-3E80-468C-9DCA-8059F20327D3}" destId="{84163AA9-0003-4667-A12B-CA7C2711C517}" srcOrd="2" destOrd="0" presId="urn:microsoft.com/office/officeart/2005/8/layout/default"/>
    <dgm:cxn modelId="{AAD7266D-AC61-48A2-B1E9-536278C513A6}" type="presParOf" srcId="{A3FF9F99-3E80-468C-9DCA-8059F20327D3}" destId="{DBB725AE-A573-4F62-83E9-3B03140FC947}" srcOrd="3" destOrd="0" presId="urn:microsoft.com/office/officeart/2005/8/layout/default"/>
    <dgm:cxn modelId="{14800C13-D46F-4BEF-9235-4E7E829FB31B}" type="presParOf" srcId="{A3FF9F99-3E80-468C-9DCA-8059F20327D3}" destId="{D3AA3EB2-7658-4E24-B134-C0EF15F78174}" srcOrd="4" destOrd="0" presId="urn:microsoft.com/office/officeart/2005/8/layout/default"/>
    <dgm:cxn modelId="{F71B97C9-CC91-4608-AFC1-B203CF7942D6}" type="presParOf" srcId="{A3FF9F99-3E80-468C-9DCA-8059F20327D3}" destId="{4D33B992-EC9D-4CDD-A557-5D98B4515874}" srcOrd="5" destOrd="0" presId="urn:microsoft.com/office/officeart/2005/8/layout/default"/>
    <dgm:cxn modelId="{3D7943A2-B28D-41D7-B17C-FA9875010C1C}" type="presParOf" srcId="{A3FF9F99-3E80-468C-9DCA-8059F20327D3}" destId="{888DF52D-7B04-498B-B444-32EE203892B7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005EF0-8045-4597-8A84-2EE93CABA724}">
      <dsp:nvSpPr>
        <dsp:cNvPr id="0" name=""/>
        <dsp:cNvSpPr/>
      </dsp:nvSpPr>
      <dsp:spPr>
        <a:xfrm>
          <a:off x="0" y="144018"/>
          <a:ext cx="2902148" cy="1741289"/>
        </a:xfrm>
        <a:prstGeom prst="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altLang="en-US" sz="2800" kern="1200" dirty="0">
              <a:latin typeface="Arial" charset="0"/>
              <a:ea typeface="Calibri" pitchFamily="34" charset="0"/>
              <a:cs typeface="Times New Roman" pitchFamily="18" charset="0"/>
            </a:rPr>
            <a:t>used in a </a:t>
          </a:r>
          <a:r>
            <a:rPr lang="en-GB" altLang="en-US" sz="2800" b="1" kern="1200" dirty="0">
              <a:latin typeface="Arial" charset="0"/>
              <a:ea typeface="Calibri" pitchFamily="34" charset="0"/>
              <a:cs typeface="Times New Roman" pitchFamily="18" charset="0"/>
            </a:rPr>
            <a:t>specific circumstance </a:t>
          </a:r>
          <a:r>
            <a:rPr lang="en-GB" altLang="en-US" sz="2800" b="0" kern="1200" dirty="0">
              <a:latin typeface="Arial" charset="0"/>
              <a:ea typeface="Calibri" pitchFamily="34" charset="0"/>
              <a:cs typeface="Times New Roman" pitchFamily="18" charset="0"/>
            </a:rPr>
            <a:t>for use or reuse</a:t>
          </a:r>
          <a:endParaRPr lang="en-GB" sz="2800" b="0" kern="1200" dirty="0"/>
        </a:p>
      </dsp:txBody>
      <dsp:txXfrm>
        <a:off x="0" y="144018"/>
        <a:ext cx="2902148" cy="1741289"/>
      </dsp:txXfrm>
    </dsp:sp>
    <dsp:sp modelId="{84163AA9-0003-4667-A12B-CA7C2711C517}">
      <dsp:nvSpPr>
        <dsp:cNvPr id="0" name=""/>
        <dsp:cNvSpPr/>
      </dsp:nvSpPr>
      <dsp:spPr>
        <a:xfrm>
          <a:off x="3193107" y="145603"/>
          <a:ext cx="2902148" cy="1741289"/>
        </a:xfrm>
        <a:prstGeom prst="rect">
          <a:avLst/>
        </a:prstGeom>
        <a:solidFill>
          <a:schemeClr val="accent2">
            <a:shade val="80000"/>
            <a:hueOff val="0"/>
            <a:satOff val="-9340"/>
            <a:lumOff val="1058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altLang="en-US" sz="2800" kern="1200" dirty="0">
              <a:latin typeface="Arial" charset="0"/>
              <a:ea typeface="Calibri" pitchFamily="34" charset="0"/>
              <a:cs typeface="Times New Roman" pitchFamily="18" charset="0"/>
            </a:rPr>
            <a:t>Citation &amp; </a:t>
          </a:r>
          <a:r>
            <a:rPr lang="en-GB" altLang="en-US" sz="2800" b="1" kern="1200" dirty="0">
              <a:latin typeface="Arial" charset="0"/>
              <a:ea typeface="Calibri" pitchFamily="34" charset="0"/>
              <a:cs typeface="Times New Roman" pitchFamily="18" charset="0"/>
            </a:rPr>
            <a:t>appropriate credit</a:t>
          </a:r>
          <a:endParaRPr lang="en-GB" altLang="en-US" sz="2800" kern="1200" dirty="0">
            <a:latin typeface="Arial" charset="0"/>
            <a:ea typeface="Calibri" pitchFamily="34" charset="0"/>
            <a:cs typeface="Times New Roman" pitchFamily="18" charset="0"/>
          </a:endParaRPr>
        </a:p>
      </dsp:txBody>
      <dsp:txXfrm>
        <a:off x="3193107" y="145603"/>
        <a:ext cx="2902148" cy="1741289"/>
      </dsp:txXfrm>
    </dsp:sp>
    <dsp:sp modelId="{D3AA3EB2-7658-4E24-B134-C0EF15F78174}">
      <dsp:nvSpPr>
        <dsp:cNvPr id="0" name=""/>
        <dsp:cNvSpPr/>
      </dsp:nvSpPr>
      <dsp:spPr>
        <a:xfrm>
          <a:off x="744" y="2177107"/>
          <a:ext cx="2902148" cy="1741289"/>
        </a:xfrm>
        <a:prstGeom prst="rect">
          <a:avLst/>
        </a:prstGeom>
        <a:solidFill>
          <a:schemeClr val="accent2">
            <a:shade val="80000"/>
            <a:hueOff val="0"/>
            <a:satOff val="-18679"/>
            <a:lumOff val="2116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altLang="en-US" sz="2800" b="1" kern="1200" dirty="0">
              <a:latin typeface="Arial" charset="0"/>
              <a:ea typeface="Calibri" pitchFamily="34" charset="0"/>
              <a:cs typeface="Times New Roman" pitchFamily="18" charset="0"/>
            </a:rPr>
            <a:t>rerun</a:t>
          </a:r>
          <a:r>
            <a:rPr lang="en-GB" altLang="en-US" sz="2800" kern="1200" dirty="0">
              <a:latin typeface="Arial" charset="0"/>
              <a:ea typeface="Calibri" pitchFamily="34" charset="0"/>
              <a:cs typeface="Times New Roman" pitchFamily="18" charset="0"/>
            </a:rPr>
            <a:t> the correct software to verify results </a:t>
          </a:r>
          <a:endParaRPr lang="en-GB" altLang="en-US" sz="2800" kern="1200" dirty="0">
            <a:latin typeface="Calibri" pitchFamily="34" charset="0"/>
            <a:ea typeface="Calibri" pitchFamily="34" charset="0"/>
            <a:cs typeface="Times New Roman" pitchFamily="18" charset="0"/>
          </a:endParaRPr>
        </a:p>
      </dsp:txBody>
      <dsp:txXfrm>
        <a:off x="744" y="2177107"/>
        <a:ext cx="2902148" cy="1741289"/>
      </dsp:txXfrm>
    </dsp:sp>
    <dsp:sp modelId="{888DF52D-7B04-498B-B444-32EE203892B7}">
      <dsp:nvSpPr>
        <dsp:cNvPr id="0" name=""/>
        <dsp:cNvSpPr/>
      </dsp:nvSpPr>
      <dsp:spPr>
        <a:xfrm>
          <a:off x="3193107" y="2177107"/>
          <a:ext cx="2902148" cy="1741289"/>
        </a:xfrm>
        <a:prstGeom prst="rect">
          <a:avLst/>
        </a:prstGeom>
        <a:solidFill>
          <a:schemeClr val="accent2">
            <a:shade val="80000"/>
            <a:hueOff val="0"/>
            <a:satOff val="-28019"/>
            <a:lumOff val="31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altLang="en-US" sz="2800" b="1" kern="1200" dirty="0">
              <a:latin typeface="Arial" charset="0"/>
              <a:ea typeface="Calibri" pitchFamily="34" charset="0"/>
              <a:cs typeface="Times New Roman" pitchFamily="18" charset="0"/>
            </a:rPr>
            <a:t>distinguish</a:t>
          </a:r>
          <a:r>
            <a:rPr lang="en-GB" altLang="en-US" sz="2800" kern="1200" dirty="0">
              <a:latin typeface="Arial" charset="0"/>
              <a:ea typeface="Calibri" pitchFamily="34" charset="0"/>
              <a:cs typeface="Times New Roman" pitchFamily="18" charset="0"/>
            </a:rPr>
            <a:t> between different versions</a:t>
          </a:r>
          <a:endParaRPr lang="en-GB" altLang="en-US" sz="2800" kern="1200" dirty="0">
            <a:latin typeface="Calibri" pitchFamily="34" charset="0"/>
            <a:ea typeface="Calibri" pitchFamily="34" charset="0"/>
            <a:cs typeface="Times New Roman" pitchFamily="18" charset="0"/>
          </a:endParaRPr>
        </a:p>
      </dsp:txBody>
      <dsp:txXfrm>
        <a:off x="3193107" y="2177107"/>
        <a:ext cx="2902148" cy="17412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Lucida Grande" pitchFamily="84" charset="0"/>
                <a:ea typeface="ヒラギノ角ゴ Pro W3" pitchFamily="8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5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Lucida Grande" pitchFamily="84" charset="0"/>
                <a:ea typeface="ヒラギノ角ゴ Pro W3" pitchFamily="8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5988" y="744538"/>
            <a:ext cx="4965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463" y="4716463"/>
            <a:ext cx="4984750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1338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Lucida Grande" pitchFamily="84" charset="0"/>
                <a:ea typeface="ヒラギノ角ゴ Pro W3" pitchFamily="8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5" y="9431338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Lucida Grande" pitchFamily="84" charset="0"/>
                <a:ea typeface="ヒラギノ角ゴ Pro W3" pitchFamily="84" charset="-128"/>
                <a:cs typeface="+mn-cs"/>
              </a:defRPr>
            </a:lvl1pPr>
          </a:lstStyle>
          <a:p>
            <a:pPr>
              <a:defRPr/>
            </a:pPr>
            <a:fld id="{250F9C5E-EB87-4B48-9198-255DABB28B4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309820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Lucida Grande" pitchFamily="84" charset="0"/>
        <a:ea typeface="ヒラギノ角ゴ Pro W3" pitchFamily="84" charset="-128"/>
        <a:cs typeface="ヒラギノ角ゴ Pro W3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Lucida Grande" pitchFamily="84" charset="0"/>
        <a:ea typeface="ヒラギノ角ゴ Pro W3" pitchFamily="84" charset="-128"/>
        <a:cs typeface="ヒラギノ角ゴ Pro W3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Lucida Grande" pitchFamily="84" charset="0"/>
        <a:ea typeface="ヒラギノ角ゴ Pro W3" pitchFamily="84" charset="-128"/>
        <a:cs typeface="ヒラギノ角ゴ Pro W3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Lucida Grande" pitchFamily="84" charset="0"/>
        <a:ea typeface="ヒラギノ角ゴ Pro W3" pitchFamily="84" charset="-128"/>
        <a:cs typeface="ヒラギノ角ゴ Pro W3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Lucida Grande" pitchFamily="84" charset="0"/>
        <a:ea typeface="ヒラギノ角ゴ Pro W3" pitchFamily="84" charset="-128"/>
        <a:cs typeface="ヒラギノ角ゴ Pro W3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Lucida Grande" pitchFamily="48" charset="0"/>
              <a:ea typeface="ヒラギノ角ゴ Pro W3" pitchFamily="48" charset="-128"/>
            </a:endParaRPr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Lucida Grande" pitchFamily="48" charset="0"/>
                <a:ea typeface="ヒラギノ角ゴ Pro W3" pitchFamily="48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Lucida Grande" pitchFamily="48" charset="0"/>
                <a:ea typeface="ヒラギノ角ゴ Pro W3" pitchFamily="48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Lucida Grande" pitchFamily="48" charset="0"/>
                <a:ea typeface="ヒラギノ角ゴ Pro W3" pitchFamily="48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Lucida Grande" pitchFamily="48" charset="0"/>
                <a:ea typeface="ヒラギノ角ゴ Pro W3" pitchFamily="48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Lucida Grande" pitchFamily="48" charset="0"/>
                <a:ea typeface="ヒラギノ角ゴ Pro W3" pitchFamily="48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pitchFamily="48" charset="0"/>
                <a:ea typeface="ヒラギノ角ゴ Pro W3" pitchFamily="48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pitchFamily="48" charset="0"/>
                <a:ea typeface="ヒラギノ角ゴ Pro W3" pitchFamily="48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pitchFamily="48" charset="0"/>
                <a:ea typeface="ヒラギノ角ゴ Pro W3" pitchFamily="48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pitchFamily="48" charset="0"/>
                <a:ea typeface="ヒラギノ角ゴ Pro W3" pitchFamily="48" charset="-128"/>
              </a:defRPr>
            </a:lvl9pPr>
          </a:lstStyle>
          <a:p>
            <a:pPr>
              <a:spcBef>
                <a:spcPct val="0"/>
              </a:spcBef>
            </a:pPr>
            <a:fld id="{A99A57F4-7433-4BC6-9093-7A5219A98A49}" type="slidenum">
              <a:rPr lang="en-US" altLang="en-US" smtClean="0"/>
              <a:pPr>
                <a:spcBef>
                  <a:spcPct val="0"/>
                </a:spcBef>
              </a:pPr>
              <a:t>3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130425"/>
            <a:ext cx="9144000" cy="1470025"/>
          </a:xfrm>
        </p:spPr>
        <p:txBody>
          <a:bodyPr/>
          <a:lstStyle>
            <a:lvl1pPr>
              <a:defRPr sz="440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sz="2400"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F139C0-DD6C-47F4-81E4-F0C558A4B75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89339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94506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800"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084776"/>
          </a:xfrm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220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851419"/>
          </a:xfrm>
        </p:spPr>
        <p:txBody>
          <a:bodyPr/>
          <a:lstStyle>
            <a:lvl1pPr marL="0" indent="0">
              <a:buNone/>
              <a:defRPr sz="2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3698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071942"/>
            <a:ext cx="5486400" cy="566738"/>
          </a:xfrm>
        </p:spPr>
        <p:txBody>
          <a:bodyPr anchor="b"/>
          <a:lstStyle>
            <a:lvl1pPr algn="l">
              <a:defRPr sz="2800" b="1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345916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638680"/>
            <a:ext cx="5486400" cy="804862"/>
          </a:xfrm>
        </p:spPr>
        <p:txBody>
          <a:bodyPr/>
          <a:lstStyle>
            <a:lvl1pPr marL="0" indent="0">
              <a:buNone/>
              <a:defRPr sz="2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76138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0"/>
            <a:ext cx="9144000" cy="1143000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854119-F601-4E45-B459-EFB81D448E0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76594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AA6537-8F33-49EF-84F6-215E937EB2A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56725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88640"/>
            <a:ext cx="9144000" cy="1470025"/>
          </a:xfrm>
        </p:spPr>
        <p:txBody>
          <a:bodyPr/>
          <a:lstStyle>
            <a:lvl1pPr>
              <a:defRPr sz="440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1970065"/>
            <a:ext cx="6400800" cy="1752600"/>
          </a:xfrm>
        </p:spPr>
        <p:txBody>
          <a:bodyPr/>
          <a:lstStyle>
            <a:lvl1pPr marL="0" indent="0" algn="ctr">
              <a:buNone/>
              <a:defRPr sz="2400"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8085111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557338"/>
            <a:ext cx="7772400" cy="3800488"/>
          </a:xfrm>
        </p:spPr>
        <p:txBody>
          <a:bodyPr/>
          <a:lstStyle>
            <a:lvl1pPr>
              <a:defRPr sz="2400">
                <a:latin typeface="Arial" pitchFamily="34" charset="0"/>
                <a:cs typeface="Arial" pitchFamily="34" charset="0"/>
              </a:defRPr>
            </a:lvl1pPr>
            <a:lvl2pPr>
              <a:defRPr sz="220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>
              <a:defRPr sz="200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3pPr>
            <a:lvl4pPr>
              <a:buNone/>
              <a:defRPr>
                <a:latin typeface="Arial" pitchFamily="34" charset="0"/>
                <a:cs typeface="Arial" pitchFamily="34" charset="0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  <p:sp>
        <p:nvSpPr>
          <p:cNvPr id="4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6084888" y="623728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3492500" y="6308725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897700-0477-469D-BA24-E83770C950C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4050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2786047"/>
            <a:ext cx="7848872" cy="1362075"/>
          </a:xfrm>
        </p:spPr>
        <p:txBody>
          <a:bodyPr anchor="t"/>
          <a:lstStyle>
            <a:lvl1pPr algn="l">
              <a:defRPr sz="4400" b="1" cap="none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1285860"/>
            <a:ext cx="7772400" cy="1500187"/>
          </a:xfrm>
        </p:spPr>
        <p:txBody>
          <a:bodyPr anchor="b"/>
          <a:lstStyle>
            <a:lvl1pPr marL="0" indent="0">
              <a:buNone/>
              <a:defRPr sz="24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391250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557338"/>
            <a:ext cx="3810000" cy="4514868"/>
          </a:xfrm>
        </p:spPr>
        <p:txBody>
          <a:bodyPr/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defRPr sz="2200">
                <a:solidFill>
                  <a:schemeClr val="accent1">
                    <a:lumMod val="50000"/>
                  </a:schemeClr>
                </a:solidFill>
              </a:defRPr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57338"/>
            <a:ext cx="3810000" cy="3800488"/>
          </a:xfrm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220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2374865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544" y="1484784"/>
            <a:ext cx="4040188" cy="639762"/>
          </a:xfrm>
        </p:spPr>
        <p:txBody>
          <a:bodyPr anchor="b"/>
          <a:lstStyle>
            <a:lvl1pPr marL="0" indent="0">
              <a:buNone/>
              <a:defRPr sz="2800" b="1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897331"/>
          </a:xfrm>
        </p:spPr>
        <p:txBody>
          <a:bodyPr/>
          <a:lstStyle>
            <a:lvl1pPr>
              <a:defRPr sz="2400">
                <a:latin typeface="Arial" pitchFamily="34" charset="0"/>
                <a:cs typeface="Arial" pitchFamily="34" charset="0"/>
              </a:defRPr>
            </a:lvl1pPr>
            <a:lvl2pPr>
              <a:defRPr sz="220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800" b="1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182951"/>
          </a:xfrm>
        </p:spPr>
        <p:txBody>
          <a:bodyPr/>
          <a:lstStyle>
            <a:lvl1pPr>
              <a:defRPr sz="2400">
                <a:latin typeface="Arial" pitchFamily="34" charset="0"/>
                <a:cs typeface="Arial" pitchFamily="34" charset="0"/>
              </a:defRPr>
            </a:lvl1pPr>
            <a:lvl2pPr>
              <a:defRPr sz="220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5037263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40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3279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8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228600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3929063"/>
            <a:ext cx="77724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latin typeface="Arial" pitchFamily="34" charset="0"/>
                <a:ea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latin typeface="Arial" pitchFamily="34" charset="0"/>
                <a:ea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latin typeface="Arial" pitchFamily="34" charset="0"/>
                <a:ea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3852252F-958E-4CA2-975F-A8616A81845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031" name="Picture 19" descr="STFC_top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917" r:id="rId1"/>
    <p:sldLayoutId id="2147484918" r:id="rId2"/>
    <p:sldLayoutId id="2147484919" r:id="rId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3C8C93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3C8C93"/>
          </a:solidFill>
          <a:latin typeface="Arial" charset="0"/>
          <a:ea typeface="ヒラギノ角ゴ Pro W3" pitchFamily="84" charset="-128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3C8C93"/>
          </a:solidFill>
          <a:latin typeface="Arial" charset="0"/>
          <a:ea typeface="ヒラギノ角ゴ Pro W3" pitchFamily="84" charset="-128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3C8C93"/>
          </a:solidFill>
          <a:latin typeface="Arial" charset="0"/>
          <a:ea typeface="ヒラギノ角ゴ Pro W3" pitchFamily="84" charset="-128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3C8C93"/>
          </a:solidFill>
          <a:latin typeface="Arial" charset="0"/>
          <a:ea typeface="ヒラギノ角ゴ Pro W3" pitchFamily="84" charset="-128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Lucida Grande" pitchFamily="84" charset="0"/>
          <a:ea typeface="ヒラギノ角ゴ Pro W3" pitchFamily="84" charset="-128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Lucida Grande" pitchFamily="84" charset="0"/>
          <a:ea typeface="ヒラギノ角ゴ Pro W3" pitchFamily="84" charset="-128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Lucida Grande" pitchFamily="84" charset="0"/>
          <a:ea typeface="ヒラギノ角ゴ Pro W3" pitchFamily="84" charset="-128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Lucida Grande" pitchFamily="84" charset="0"/>
          <a:ea typeface="ヒラギノ角ゴ Pro W3" pitchFamily="84" charset="-128"/>
        </a:defRPr>
      </a:lvl9pPr>
    </p:titleStyle>
    <p:bodyStyle>
      <a:lvl1pPr marL="342900" indent="-342900" algn="ctr" rtl="0" eaLnBrk="0" fontAlgn="base" hangingPunct="0">
        <a:spcBef>
          <a:spcPct val="20000"/>
        </a:spcBef>
        <a:spcAft>
          <a:spcPct val="0"/>
        </a:spcAft>
        <a:defRPr sz="24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36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36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defRPr sz="36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defRPr sz="36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333375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557338"/>
            <a:ext cx="7772400" cy="4538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latin typeface="Lucida Grande" pitchFamily="84" charset="0"/>
                <a:ea typeface="ヒラギノ角ゴ Pro W3" pitchFamily="8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latin typeface="Lucida Grande" pitchFamily="84" charset="0"/>
                <a:ea typeface="ヒラギノ角ゴ Pro W3" pitchFamily="8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latin typeface="Lucida Grande" pitchFamily="84" charset="0"/>
                <a:ea typeface="ヒラギノ角ゴ Pro W3" pitchFamily="84" charset="-128"/>
                <a:cs typeface="+mn-cs"/>
              </a:defRPr>
            </a:lvl1pPr>
          </a:lstStyle>
          <a:p>
            <a:pPr>
              <a:defRPr/>
            </a:pPr>
            <a:fld id="{6887FA14-A1D8-4CC0-A502-8973758D0B1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2055" name="Picture 19" descr="SCI41098_PPT_Templates_bottom_STFC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3688" y="5294313"/>
            <a:ext cx="7580312" cy="156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920" r:id="rId1"/>
    <p:sldLayoutId id="2147484921" r:id="rId2"/>
    <p:sldLayoutId id="2147484922" r:id="rId3"/>
    <p:sldLayoutId id="2147484923" r:id="rId4"/>
    <p:sldLayoutId id="2147484924" r:id="rId5"/>
    <p:sldLayoutId id="2147484925" r:id="rId6"/>
    <p:sldLayoutId id="2147484926" r:id="rId7"/>
    <p:sldLayoutId id="2147484927" r:id="rId8"/>
    <p:sldLayoutId id="2147484928" r:id="rId9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3C8C93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3C8C93"/>
          </a:solidFill>
          <a:latin typeface="Arial" charset="0"/>
          <a:ea typeface="ヒラギノ角ゴ Pro W3" pitchFamily="84" charset="-128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3C8C93"/>
          </a:solidFill>
          <a:latin typeface="Arial" charset="0"/>
          <a:ea typeface="ヒラギノ角ゴ Pro W3" pitchFamily="84" charset="-128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3C8C93"/>
          </a:solidFill>
          <a:latin typeface="Arial" charset="0"/>
          <a:ea typeface="ヒラギノ角ゴ Pro W3" pitchFamily="84" charset="-128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3C8C93"/>
          </a:solidFill>
          <a:latin typeface="Arial" charset="0"/>
          <a:ea typeface="ヒラギノ角ゴ Pro W3" pitchFamily="84" charset="-128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Lucida Grande" pitchFamily="84" charset="0"/>
          <a:ea typeface="ヒラギノ角ゴ Pro W3" pitchFamily="84" charset="-128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Lucida Grande" pitchFamily="84" charset="0"/>
          <a:ea typeface="ヒラギノ角ゴ Pro W3" pitchFamily="84" charset="-128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Lucida Grande" pitchFamily="84" charset="0"/>
          <a:ea typeface="ヒラギノ角ゴ Pro W3" pitchFamily="84" charset="-128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Lucida Grande" pitchFamily="84" charset="0"/>
          <a:ea typeface="ヒラギノ角ゴ Pro W3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rgbClr val="3C8C93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://purl.org/net/epubs/work/24058274" TargetMode="Externa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mailto:catherine.jones@stfc.ac.uk" TargetMode="Externa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400" y="2133600"/>
            <a:ext cx="9144000" cy="1470025"/>
          </a:xfrm>
        </p:spPr>
        <p:txBody>
          <a:bodyPr/>
          <a:lstStyle/>
          <a:p>
            <a:r>
              <a:rPr lang="en-GB" sz="4000" dirty="0"/>
              <a:t>Why is persistently identifying your software a good idea?</a:t>
            </a:r>
            <a:endParaRPr lang="en-GB" sz="4000" dirty="0">
              <a:effectLst/>
            </a:endParaRPr>
          </a:p>
        </p:txBody>
      </p:sp>
      <p:sp>
        <p:nvSpPr>
          <p:cNvPr id="12291" name="Subtitle 2"/>
          <p:cNvSpPr>
            <a:spLocks noGrp="1"/>
          </p:cNvSpPr>
          <p:nvPr>
            <p:ph type="subTitle" idx="1"/>
          </p:nvPr>
        </p:nvSpPr>
        <p:spPr>
          <a:xfrm>
            <a:off x="1042988" y="4149725"/>
            <a:ext cx="7200900" cy="1752600"/>
          </a:xfrm>
        </p:spPr>
        <p:txBody>
          <a:bodyPr/>
          <a:lstStyle/>
          <a:p>
            <a:r>
              <a:rPr lang="en-GB" altLang="en-US" sz="3200" b="1" dirty="0">
                <a:solidFill>
                  <a:srgbClr val="222268"/>
                </a:solidFill>
                <a:latin typeface="Arial" charset="0"/>
                <a:cs typeface="Arial" charset="0"/>
              </a:rPr>
              <a:t>Catherine Jones</a:t>
            </a:r>
          </a:p>
          <a:p>
            <a:r>
              <a:rPr lang="en-GB" altLang="en-US" sz="3200" b="1" dirty="0">
                <a:solidFill>
                  <a:srgbClr val="222268"/>
                </a:solidFill>
                <a:latin typeface="Arial" charset="0"/>
                <a:cs typeface="Arial" charset="0"/>
              </a:rPr>
              <a:t>Software Engineering Group Leader</a:t>
            </a:r>
          </a:p>
          <a:p>
            <a:r>
              <a:rPr lang="en-GB" altLang="en-US" sz="3200" b="1" dirty="0">
                <a:solidFill>
                  <a:srgbClr val="222268"/>
                </a:solidFill>
                <a:latin typeface="Arial" charset="0"/>
                <a:cs typeface="Arial" charset="0"/>
              </a:rPr>
              <a:t>STFC</a:t>
            </a:r>
          </a:p>
          <a:p>
            <a:r>
              <a:rPr lang="en-GB" altLang="en-US" b="1" dirty="0">
                <a:solidFill>
                  <a:srgbClr val="222268"/>
                </a:solidFill>
                <a:latin typeface="Arial" charset="0"/>
                <a:cs typeface="Arial" charset="0"/>
              </a:rPr>
              <a:t>September 2016</a:t>
            </a:r>
          </a:p>
        </p:txBody>
      </p:sp>
      <p:sp>
        <p:nvSpPr>
          <p:cNvPr id="12292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237288"/>
            <a:ext cx="19050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  <a:ea typeface="ヒラギノ角ゴ Pro W3" pitchFamily="48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defRPr sz="3600">
                <a:solidFill>
                  <a:schemeClr val="tx1"/>
                </a:solidFill>
                <a:latin typeface="Arial" charset="0"/>
                <a:ea typeface="ヒラギノ角ゴ Pro W3" pitchFamily="48" charset="-128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defRPr sz="3600">
                <a:solidFill>
                  <a:schemeClr val="tx1"/>
                </a:solidFill>
                <a:latin typeface="Arial" charset="0"/>
                <a:ea typeface="ヒラギノ角ゴ Pro W3" pitchFamily="48" charset="-128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defRPr sz="3600">
                <a:solidFill>
                  <a:schemeClr val="tx1"/>
                </a:solidFill>
                <a:latin typeface="Arial" charset="0"/>
                <a:ea typeface="ヒラギノ角ゴ Pro W3" pitchFamily="48" charset="-128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defRPr sz="3600">
                <a:solidFill>
                  <a:schemeClr val="tx1"/>
                </a:solidFill>
                <a:latin typeface="Arial" charset="0"/>
                <a:ea typeface="ヒラギノ角ゴ Pro W3" pitchFamily="48" charset="-128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ea typeface="ヒラギノ角ゴ Pro W3" pitchFamily="48" charset="-128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ea typeface="ヒラギノ角ゴ Pro W3" pitchFamily="48" charset="-128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ea typeface="ヒラギノ角ゴ Pro W3" pitchFamily="48" charset="-128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ea typeface="ヒラギノ角ゴ Pro W3" pitchFamily="48" charset="-128"/>
                <a:cs typeface="Arial" charset="0"/>
              </a:defRPr>
            </a:lvl9pPr>
          </a:lstStyle>
          <a:p>
            <a:pPr algn="r">
              <a:spcBef>
                <a:spcPct val="0"/>
              </a:spcBef>
            </a:pPr>
            <a:fld id="{82AFBA86-5530-4988-8D1B-C9D2C4FB17EA}" type="slidenum">
              <a:rPr lang="en-US" altLang="en-US" sz="1400" smtClean="0"/>
              <a:pPr algn="r">
                <a:spcBef>
                  <a:spcPct val="0"/>
                </a:spcBef>
              </a:pPr>
              <a:t>1</a:t>
            </a:fld>
            <a:endParaRPr lang="en-US" altLang="en-US" sz="14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Real life example</a:t>
            </a:r>
          </a:p>
        </p:txBody>
      </p:sp>
      <p:pic>
        <p:nvPicPr>
          <p:cNvPr id="24579" name="Content Placeholder 3" descr="DataCite Metadata Search - Google Chrome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1188" y="1196975"/>
            <a:ext cx="8102600" cy="4895850"/>
          </a:xfrm>
        </p:spPr>
      </p:pic>
      <p:sp>
        <p:nvSpPr>
          <p:cNvPr id="24580" name="Slide Number Placeholder 2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ヒラギノ角ゴ Pro W3" pitchFamily="48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200">
                <a:solidFill>
                  <a:srgbClr val="3C8C93"/>
                </a:solidFill>
                <a:latin typeface="Arial" charset="0"/>
                <a:ea typeface="ヒラギノ角ゴ Pro W3" pitchFamily="48" charset="-128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6650003-D8C2-4214-8014-D84E39D473B0}" type="slidenum">
              <a:rPr lang="en-US" altLang="en-US" sz="1400" smtClean="0">
                <a:latin typeface="Lucida Grande" pitchFamily="48" charset="0"/>
              </a:rPr>
              <a:pPr>
                <a:spcBef>
                  <a:spcPct val="0"/>
                </a:spcBef>
                <a:buFontTx/>
                <a:buNone/>
              </a:pPr>
              <a:t>10</a:t>
            </a:fld>
            <a:endParaRPr lang="en-US" altLang="en-US" sz="1400">
              <a:latin typeface="Lucida Grande" pitchFamily="48" charset="0"/>
            </a:endParaRPr>
          </a:p>
        </p:txBody>
      </p:sp>
      <p:sp>
        <p:nvSpPr>
          <p:cNvPr id="3" name="Oval 2"/>
          <p:cNvSpPr/>
          <p:nvPr/>
        </p:nvSpPr>
        <p:spPr bwMode="auto">
          <a:xfrm>
            <a:off x="1835696" y="3573016"/>
            <a:ext cx="5040560" cy="864096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Grande" pitchFamily="84" charset="0"/>
              <a:ea typeface="ヒラギノ角ゴ Pro W3" pitchFamily="84" charset="-128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Finding &amp; (Re)Using software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557338"/>
            <a:ext cx="7772400" cy="3800475"/>
          </a:xfrm>
        </p:spPr>
        <p:txBody>
          <a:bodyPr/>
          <a:lstStyle/>
          <a:p>
            <a:pPr>
              <a:defRPr/>
            </a:pPr>
            <a:r>
              <a:rPr lang="en-GB" dirty="0"/>
              <a:t>To be able to find &amp; reuse software the following information may be needed:</a:t>
            </a:r>
          </a:p>
          <a:p>
            <a:pPr lvl="1">
              <a:defRPr/>
            </a:pPr>
            <a:r>
              <a:rPr lang="en-GB" dirty="0"/>
              <a:t>Purpose</a:t>
            </a:r>
          </a:p>
          <a:p>
            <a:pPr lvl="1">
              <a:defRPr/>
            </a:pPr>
            <a:r>
              <a:rPr lang="en-GB" dirty="0"/>
              <a:t>Programming language</a:t>
            </a:r>
          </a:p>
          <a:p>
            <a:pPr lvl="1">
              <a:defRPr/>
            </a:pPr>
            <a:r>
              <a:rPr lang="en-GB" dirty="0"/>
              <a:t>Environment</a:t>
            </a:r>
          </a:p>
          <a:p>
            <a:pPr lvl="1">
              <a:defRPr/>
            </a:pPr>
            <a:r>
              <a:rPr lang="en-GB" dirty="0"/>
              <a:t>Who wrote it</a:t>
            </a:r>
          </a:p>
          <a:p>
            <a:pPr lvl="1">
              <a:defRPr/>
            </a:pPr>
            <a:r>
              <a:rPr lang="en-GB" dirty="0"/>
              <a:t>Where can I find it? </a:t>
            </a:r>
          </a:p>
          <a:p>
            <a:pPr lvl="1">
              <a:defRPr/>
            </a:pPr>
            <a:r>
              <a:rPr lang="en-GB" dirty="0"/>
              <a:t>What license is it issued under</a:t>
            </a:r>
            <a:r>
              <a:rPr lang="en-GB" b="1" dirty="0"/>
              <a:t>?</a:t>
            </a:r>
          </a:p>
          <a:p>
            <a:pPr>
              <a:defRPr/>
            </a:pPr>
            <a:r>
              <a:rPr lang="en-GB" dirty="0"/>
              <a:t>Much of this can be described in the metadata for the persistent identifier</a:t>
            </a:r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ヒラギノ角ゴ Pro W3" pitchFamily="48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200">
                <a:solidFill>
                  <a:srgbClr val="3C8C93"/>
                </a:solidFill>
                <a:latin typeface="Arial" charset="0"/>
                <a:ea typeface="ヒラギノ角ゴ Pro W3" pitchFamily="48" charset="-128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F30DD5B-669C-4AFC-81D8-596F1E2D44FE}" type="slidenum">
              <a:rPr lang="en-US" altLang="en-US" sz="1400" smtClean="0">
                <a:latin typeface="Lucida Grande" pitchFamily="48" charset="0"/>
              </a:rPr>
              <a:pPr>
                <a:spcBef>
                  <a:spcPct val="0"/>
                </a:spcBef>
                <a:buFontTx/>
                <a:buNone/>
              </a:pPr>
              <a:t>11</a:t>
            </a:fld>
            <a:endParaRPr lang="en-US" altLang="en-US" sz="1400">
              <a:latin typeface="Lucida Grande" pitchFamily="4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Metadata and DOIs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0" y="6308725"/>
            <a:ext cx="1905000" cy="457200"/>
          </a:xfrm>
        </p:spPr>
        <p:txBody>
          <a:bodyPr/>
          <a:lstStyle/>
          <a:p>
            <a:pPr>
              <a:defRPr/>
            </a:pPr>
            <a:fld id="{E9897700-0477-469D-BA24-E83770C950CF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87060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 dirty="0" err="1"/>
              <a:t>DataCite</a:t>
            </a:r>
            <a:r>
              <a:rPr lang="en-GB" dirty="0"/>
              <a:t> metadata</a:t>
            </a:r>
          </a:p>
        </p:txBody>
      </p:sp>
      <p:sp>
        <p:nvSpPr>
          <p:cNvPr id="29699" name="Content Placeholder 2"/>
          <p:cNvSpPr>
            <a:spLocks noGrp="1"/>
          </p:cNvSpPr>
          <p:nvPr>
            <p:ph idx="1"/>
          </p:nvPr>
        </p:nvSpPr>
        <p:spPr>
          <a:xfrm>
            <a:off x="685800" y="1557338"/>
            <a:ext cx="7772400" cy="3800475"/>
          </a:xfrm>
        </p:spPr>
        <p:txBody>
          <a:bodyPr/>
          <a:lstStyle/>
          <a:p>
            <a:r>
              <a:rPr lang="en-GB" altLang="en-US">
                <a:latin typeface="Arial" charset="0"/>
                <a:cs typeface="Arial" charset="0"/>
              </a:rPr>
              <a:t>Report: </a:t>
            </a:r>
            <a:r>
              <a:rPr lang="en-GB" altLang="en-US">
                <a:latin typeface="Arial" charset="0"/>
                <a:cs typeface="Arial" charset="0"/>
                <a:hlinkClick r:id="rId2" tooltip="Persistent URL"/>
              </a:rPr>
              <a:t>http://purl.org/net/epubs/work/24058274</a:t>
            </a:r>
            <a:r>
              <a:rPr lang="en-GB" altLang="en-US">
                <a:latin typeface="Arial" charset="0"/>
                <a:cs typeface="Arial" charset="0"/>
              </a:rPr>
              <a:t> </a:t>
            </a:r>
          </a:p>
          <a:p>
            <a:r>
              <a:rPr lang="en-GB" altLang="en-US">
                <a:latin typeface="Arial" charset="0"/>
                <a:cs typeface="Arial" charset="0"/>
              </a:rPr>
              <a:t>Gave guidance on how to apply DataCite to software</a:t>
            </a:r>
          </a:p>
        </p:txBody>
      </p:sp>
      <p:pic>
        <p:nvPicPr>
          <p:cNvPr id="29700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2924175"/>
            <a:ext cx="4632325" cy="273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701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ヒラギノ角ゴ Pro W3" pitchFamily="48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200">
                <a:solidFill>
                  <a:srgbClr val="3C8C93"/>
                </a:solidFill>
                <a:latin typeface="Arial" charset="0"/>
                <a:ea typeface="ヒラギノ角ゴ Pro W3" pitchFamily="48" charset="-128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CF5E58B-DEA3-41D3-9983-C8E8FFFC3A92}" type="slidenum">
              <a:rPr lang="en-US" altLang="en-US" sz="1400" smtClean="0">
                <a:latin typeface="Lucida Grande" pitchFamily="48" charset="0"/>
              </a:rPr>
              <a:pPr>
                <a:spcBef>
                  <a:spcPct val="0"/>
                </a:spcBef>
                <a:buFontTx/>
                <a:buNone/>
              </a:pPr>
              <a:t>13</a:t>
            </a:fld>
            <a:endParaRPr lang="en-US" altLang="en-US" sz="1400">
              <a:latin typeface="Lucida Grande" pitchFamily="4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 dirty="0" err="1"/>
              <a:t>DataCite</a:t>
            </a:r>
            <a:r>
              <a:rPr lang="en-GB" dirty="0"/>
              <a:t> Creator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68313" y="1196975"/>
            <a:ext cx="8280400" cy="4160838"/>
          </a:xfrm>
        </p:spPr>
        <p:txBody>
          <a:bodyPr/>
          <a:lstStyle/>
          <a:p>
            <a:pPr eaLnBrk="1" fontAlgn="t" hangingPunct="1">
              <a:defRPr/>
            </a:pPr>
            <a:r>
              <a:rPr lang="en-GB" dirty="0"/>
              <a:t>Purpose: to identify the people responsible for the creation of software </a:t>
            </a:r>
          </a:p>
          <a:p>
            <a:pPr eaLnBrk="1" fontAlgn="t" hangingPunct="1">
              <a:defRPr/>
            </a:pPr>
            <a:r>
              <a:rPr lang="en-GB" dirty="0"/>
              <a:t>The creator may not be a straightforward item to ascertain as software has a long life-span and may be worked on by many people. </a:t>
            </a:r>
          </a:p>
          <a:p>
            <a:pPr eaLnBrk="1" fontAlgn="t" hangingPunct="1">
              <a:defRPr/>
            </a:pPr>
            <a:r>
              <a:rPr lang="en-GB" dirty="0"/>
              <a:t>The point during the development cycle that the first DOI is given may also affect those identified as creators. </a:t>
            </a:r>
          </a:p>
          <a:p>
            <a:pPr eaLnBrk="1" fontAlgn="t" hangingPunct="1">
              <a:defRPr/>
            </a:pPr>
            <a:endParaRPr lang="en-GB" dirty="0"/>
          </a:p>
          <a:p>
            <a:pPr eaLnBrk="1" fontAlgn="t" hangingPunct="1">
              <a:defRPr/>
            </a:pPr>
            <a:r>
              <a:rPr lang="en-GB" dirty="0"/>
              <a:t>Knowing who wrote the software can be an important part of deciding relevance and trustworthiness</a:t>
            </a:r>
          </a:p>
          <a:p>
            <a:pPr marL="0" indent="0" eaLnBrk="1" fontAlgn="t" hangingPunct="1">
              <a:buNone/>
              <a:defRPr/>
            </a:pPr>
            <a:endParaRPr lang="en-GB" dirty="0"/>
          </a:p>
          <a:p>
            <a:pPr marL="0" indent="0" eaLnBrk="1" fontAlgn="t" hangingPunct="1">
              <a:buFontTx/>
              <a:buNone/>
              <a:defRPr/>
            </a:pPr>
            <a:endParaRPr lang="en-GB" dirty="0"/>
          </a:p>
        </p:txBody>
      </p:sp>
      <p:sp>
        <p:nvSpPr>
          <p:cNvPr id="30724" name="Slide Number Placeholder 2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ヒラギノ角ゴ Pro W3" pitchFamily="48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200">
                <a:solidFill>
                  <a:srgbClr val="3C8C93"/>
                </a:solidFill>
                <a:latin typeface="Arial" charset="0"/>
                <a:ea typeface="ヒラギノ角ゴ Pro W3" pitchFamily="48" charset="-128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C672636-D5F7-4515-8A8F-FDEABEFD535B}" type="slidenum">
              <a:rPr lang="en-US" altLang="en-US" sz="1400" smtClean="0">
                <a:latin typeface="Lucida Grande" pitchFamily="48" charset="0"/>
              </a:rPr>
              <a:pPr>
                <a:spcBef>
                  <a:spcPct val="0"/>
                </a:spcBef>
                <a:buFontTx/>
                <a:buNone/>
              </a:pPr>
              <a:t>14</a:t>
            </a:fld>
            <a:endParaRPr lang="en-US" altLang="en-US" sz="1400">
              <a:latin typeface="Lucida Grande" pitchFamily="4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 dirty="0" err="1"/>
              <a:t>DataCite</a:t>
            </a:r>
            <a:r>
              <a:rPr lang="en-GB" dirty="0"/>
              <a:t> Creator Examples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685800" y="1557338"/>
            <a:ext cx="7772400" cy="3800475"/>
          </a:xfrm>
        </p:spPr>
        <p:txBody>
          <a:bodyPr/>
          <a:lstStyle/>
          <a:p>
            <a:pPr eaLnBrk="1" fontAlgn="t" hangingPunct="1">
              <a:defRPr/>
            </a:pPr>
            <a:r>
              <a:rPr lang="en-GB" dirty="0"/>
              <a:t>Student project/single developer</a:t>
            </a:r>
          </a:p>
          <a:p>
            <a:pPr eaLnBrk="1" fontAlgn="t" hangingPunct="1">
              <a:defRPr/>
            </a:pPr>
            <a:r>
              <a:rPr lang="en-GB" dirty="0"/>
              <a:t>Project team – DOI on first production release</a:t>
            </a:r>
          </a:p>
          <a:p>
            <a:pPr lvl="1" eaLnBrk="1" fontAlgn="t" hangingPunct="1">
              <a:defRPr/>
            </a:pPr>
            <a:r>
              <a:rPr lang="en-GB" dirty="0"/>
              <a:t>The current team should be straightforward to identify.</a:t>
            </a:r>
          </a:p>
          <a:p>
            <a:pPr eaLnBrk="1" fontAlgn="t" hangingPunct="1">
              <a:defRPr/>
            </a:pPr>
            <a:r>
              <a:rPr lang="en-GB" dirty="0"/>
              <a:t>Project team - DOI after years of production releases</a:t>
            </a:r>
          </a:p>
          <a:p>
            <a:pPr lvl="1" eaLnBrk="1" fontAlgn="t" hangingPunct="1">
              <a:defRPr/>
            </a:pPr>
            <a:r>
              <a:rPr lang="en-GB" dirty="0"/>
              <a:t>It may be hard to identify all those who contributed to creating the software. The current release’s team will have built on the work of others. </a:t>
            </a:r>
          </a:p>
          <a:p>
            <a:pPr eaLnBrk="1" fontAlgn="t" hangingPunct="1">
              <a:defRPr/>
            </a:pPr>
            <a:r>
              <a:rPr lang="en-GB" dirty="0"/>
              <a:t>Project team – DOI for  every  major version</a:t>
            </a:r>
          </a:p>
          <a:p>
            <a:pPr lvl="1" eaLnBrk="1" fontAlgn="t" hangingPunct="1">
              <a:defRPr/>
            </a:pPr>
            <a:r>
              <a:rPr lang="en-GB" dirty="0"/>
              <a:t>The creators for each DOI can reflect those who contributed to that specific version and the versions can be related through relationships.</a:t>
            </a:r>
          </a:p>
          <a:p>
            <a:pPr marL="0" indent="0" eaLnBrk="1" fontAlgn="t" hangingPunct="1">
              <a:buFontTx/>
              <a:buNone/>
              <a:defRPr/>
            </a:pPr>
            <a:endParaRPr lang="en-GB" dirty="0"/>
          </a:p>
        </p:txBody>
      </p:sp>
      <p:sp>
        <p:nvSpPr>
          <p:cNvPr id="31748" name="Slide Number Placeholder 2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ヒラギノ角ゴ Pro W3" pitchFamily="48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200">
                <a:solidFill>
                  <a:srgbClr val="3C8C93"/>
                </a:solidFill>
                <a:latin typeface="Arial" charset="0"/>
                <a:ea typeface="ヒラギノ角ゴ Pro W3" pitchFamily="48" charset="-128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D4434B3-6A09-41AB-957D-83295B815BB0}" type="slidenum">
              <a:rPr lang="en-US" altLang="en-US" sz="1400" smtClean="0">
                <a:latin typeface="Lucida Grande" pitchFamily="48" charset="0"/>
              </a:rPr>
              <a:pPr>
                <a:spcBef>
                  <a:spcPct val="0"/>
                </a:spcBef>
                <a:buFontTx/>
                <a:buNone/>
              </a:pPr>
              <a:t>15</a:t>
            </a:fld>
            <a:endParaRPr lang="en-US" altLang="en-US" sz="1400">
              <a:latin typeface="Lucida Grande" pitchFamily="4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 dirty="0" err="1"/>
              <a:t>DataCite</a:t>
            </a:r>
            <a:r>
              <a:rPr lang="en-GB" dirty="0"/>
              <a:t> Title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1341438"/>
            <a:ext cx="8424863" cy="4016375"/>
          </a:xfrm>
        </p:spPr>
        <p:txBody>
          <a:bodyPr/>
          <a:lstStyle/>
          <a:p>
            <a:pPr>
              <a:defRPr/>
            </a:pPr>
            <a:r>
              <a:rPr lang="en-GB" dirty="0"/>
              <a:t>Mandatory field with the most text….</a:t>
            </a:r>
          </a:p>
          <a:p>
            <a:pPr>
              <a:defRPr/>
            </a:pPr>
            <a:r>
              <a:rPr lang="en-GB" dirty="0"/>
              <a:t>Questions….</a:t>
            </a:r>
          </a:p>
          <a:p>
            <a:pPr lvl="1">
              <a:defRPr/>
            </a:pPr>
            <a:r>
              <a:rPr lang="en-GB" dirty="0"/>
              <a:t>If it a piece of software written by a single person for a specific project does it actually have a (meaningful) name?</a:t>
            </a:r>
          </a:p>
          <a:p>
            <a:pPr lvl="1">
              <a:defRPr/>
            </a:pPr>
            <a:r>
              <a:rPr lang="en-GB" dirty="0"/>
              <a:t>Is the official name different from the common name?</a:t>
            </a:r>
          </a:p>
          <a:p>
            <a:pPr lvl="1">
              <a:defRPr/>
            </a:pPr>
            <a:r>
              <a:rPr lang="en-GB" dirty="0"/>
              <a:t>What effect is versioning or branching of code going to have on the name?</a:t>
            </a:r>
          </a:p>
          <a:p>
            <a:pPr lvl="1">
              <a:defRPr/>
            </a:pPr>
            <a:r>
              <a:rPr lang="en-GB" dirty="0"/>
              <a:t>Will the name used be unique enough for it to be found and distinguished from other search results? </a:t>
            </a:r>
          </a:p>
          <a:p>
            <a:pPr>
              <a:defRPr/>
            </a:pPr>
            <a:r>
              <a:rPr lang="en-GB" dirty="0"/>
              <a:t>Being able to understand what the software is, and how it relates to other versions can be important for discovery</a:t>
            </a:r>
          </a:p>
          <a:p>
            <a:pPr>
              <a:defRPr/>
            </a:pPr>
            <a:endParaRPr lang="en-GB" dirty="0"/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ヒラギノ角ゴ Pro W3" pitchFamily="48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200">
                <a:solidFill>
                  <a:srgbClr val="3C8C93"/>
                </a:solidFill>
                <a:latin typeface="Arial" charset="0"/>
                <a:ea typeface="ヒラギノ角ゴ Pro W3" pitchFamily="48" charset="-128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7667B46-E48F-481E-BC43-6CF487467AF1}" type="slidenum">
              <a:rPr lang="en-US" altLang="en-US" sz="1400" smtClean="0">
                <a:latin typeface="Lucida Grande" pitchFamily="48" charset="0"/>
              </a:rPr>
              <a:pPr>
                <a:spcBef>
                  <a:spcPct val="0"/>
                </a:spcBef>
                <a:buFontTx/>
                <a:buNone/>
              </a:pPr>
              <a:t>16</a:t>
            </a:fld>
            <a:endParaRPr lang="en-US" altLang="en-US" sz="1400">
              <a:latin typeface="Lucida Grande" pitchFamily="4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 dirty="0" err="1"/>
              <a:t>DataCite</a:t>
            </a:r>
            <a:r>
              <a:rPr lang="en-GB" dirty="0"/>
              <a:t> Description</a:t>
            </a:r>
          </a:p>
        </p:txBody>
      </p:sp>
      <p:sp>
        <p:nvSpPr>
          <p:cNvPr id="33795" name="Content Placeholder 2"/>
          <p:cNvSpPr>
            <a:spLocks noGrp="1"/>
          </p:cNvSpPr>
          <p:nvPr>
            <p:ph idx="1"/>
          </p:nvPr>
        </p:nvSpPr>
        <p:spPr>
          <a:xfrm>
            <a:off x="685800" y="1557338"/>
            <a:ext cx="7772400" cy="3800475"/>
          </a:xfrm>
        </p:spPr>
        <p:txBody>
          <a:bodyPr/>
          <a:lstStyle/>
          <a:p>
            <a:r>
              <a:rPr lang="en-GB" altLang="en-US" dirty="0">
                <a:latin typeface="Arial" charset="0"/>
                <a:cs typeface="Arial" charset="0"/>
              </a:rPr>
              <a:t>Additional field to add extra information to be used for discovery and understanding</a:t>
            </a:r>
          </a:p>
          <a:p>
            <a:r>
              <a:rPr lang="en-GB" altLang="en-US" b="1" dirty="0">
                <a:latin typeface="Arial" charset="0"/>
                <a:cs typeface="Arial" charset="0"/>
              </a:rPr>
              <a:t>Abstract</a:t>
            </a:r>
            <a:r>
              <a:rPr lang="en-GB" altLang="en-US" dirty="0">
                <a:latin typeface="Arial" charset="0"/>
                <a:cs typeface="Arial" charset="0"/>
              </a:rPr>
              <a:t> and </a:t>
            </a:r>
            <a:r>
              <a:rPr lang="en-GB" altLang="en-US" b="1" dirty="0">
                <a:latin typeface="Arial" charset="0"/>
                <a:cs typeface="Arial" charset="0"/>
              </a:rPr>
              <a:t>Other</a:t>
            </a:r>
            <a:r>
              <a:rPr lang="en-GB" altLang="en-US" dirty="0">
                <a:latin typeface="Arial" charset="0"/>
                <a:cs typeface="Arial" charset="0"/>
              </a:rPr>
              <a:t> most commonly used </a:t>
            </a:r>
            <a:r>
              <a:rPr lang="en-GB" altLang="en-US" dirty="0" err="1">
                <a:latin typeface="Arial" charset="0"/>
                <a:cs typeface="Arial" charset="0"/>
              </a:rPr>
              <a:t>DescriptionType</a:t>
            </a:r>
            <a:r>
              <a:rPr lang="en-GB" altLang="en-US" dirty="0">
                <a:latin typeface="Arial" charset="0"/>
                <a:cs typeface="Arial" charset="0"/>
              </a:rPr>
              <a:t> to describe the purpose of the software or where the live code is</a:t>
            </a:r>
          </a:p>
          <a:p>
            <a:r>
              <a:rPr lang="en-GB" altLang="en-US" dirty="0">
                <a:latin typeface="Arial" charset="0"/>
                <a:cs typeface="Arial" charset="0"/>
              </a:rPr>
              <a:t>We suggested new </a:t>
            </a:r>
            <a:r>
              <a:rPr lang="en-GB" altLang="en-US" b="1" dirty="0" err="1">
                <a:latin typeface="Arial" charset="0"/>
                <a:cs typeface="Arial" charset="0"/>
              </a:rPr>
              <a:t>DescriptionType</a:t>
            </a:r>
            <a:r>
              <a:rPr lang="en-GB" altLang="en-US" b="1" dirty="0">
                <a:latin typeface="Arial" charset="0"/>
                <a:cs typeface="Arial" charset="0"/>
              </a:rPr>
              <a:t> of </a:t>
            </a:r>
            <a:r>
              <a:rPr lang="en-GB" altLang="en-US" b="1" dirty="0" err="1">
                <a:latin typeface="Arial" charset="0"/>
                <a:cs typeface="Arial" charset="0"/>
              </a:rPr>
              <a:t>TechnicalInfo</a:t>
            </a:r>
            <a:endParaRPr lang="en-GB" altLang="en-US" b="1" dirty="0">
              <a:latin typeface="Arial" charset="0"/>
              <a:cs typeface="Arial" charset="0"/>
            </a:endParaRPr>
          </a:p>
          <a:p>
            <a:pPr lvl="1"/>
            <a:r>
              <a:rPr lang="en-GB" altLang="en-US" dirty="0">
                <a:latin typeface="Arial" charset="0"/>
                <a:cs typeface="Arial" charset="0"/>
              </a:rPr>
              <a:t>Will be in Version 4 of the </a:t>
            </a:r>
            <a:r>
              <a:rPr lang="en-GB" altLang="en-US" dirty="0" err="1">
                <a:latin typeface="Arial" charset="0"/>
                <a:cs typeface="Arial" charset="0"/>
              </a:rPr>
              <a:t>DataCite</a:t>
            </a:r>
            <a:r>
              <a:rPr lang="en-GB" altLang="en-US" dirty="0">
                <a:latin typeface="Arial" charset="0"/>
                <a:cs typeface="Arial" charset="0"/>
              </a:rPr>
              <a:t> Schema</a:t>
            </a:r>
          </a:p>
          <a:p>
            <a:pPr lvl="1"/>
            <a:r>
              <a:rPr lang="en-GB" altLang="en-US" dirty="0">
                <a:latin typeface="Arial" charset="0"/>
                <a:cs typeface="Arial" charset="0"/>
              </a:rPr>
              <a:t>Discussions with GitHub &amp; </a:t>
            </a:r>
            <a:r>
              <a:rPr lang="en-GB" altLang="en-US" dirty="0" err="1">
                <a:latin typeface="Arial" charset="0"/>
                <a:cs typeface="Arial" charset="0"/>
              </a:rPr>
              <a:t>Zenodo</a:t>
            </a:r>
            <a:r>
              <a:rPr lang="en-GB" altLang="en-US" dirty="0">
                <a:latin typeface="Arial" charset="0"/>
                <a:cs typeface="Arial" charset="0"/>
              </a:rPr>
              <a:t> about implementing this</a:t>
            </a:r>
          </a:p>
          <a:p>
            <a:r>
              <a:rPr lang="en-GB" altLang="en-US" dirty="0">
                <a:latin typeface="Arial" charset="0"/>
                <a:cs typeface="Arial" charset="0"/>
              </a:rPr>
              <a:t>More information helps others to understand the context faster</a:t>
            </a:r>
          </a:p>
          <a:p>
            <a:endParaRPr lang="en-GB" altLang="en-US" dirty="0">
              <a:latin typeface="Arial" charset="0"/>
              <a:cs typeface="Arial" charset="0"/>
            </a:endParaRPr>
          </a:p>
          <a:p>
            <a:endParaRPr lang="en-GB" altLang="en-US" dirty="0">
              <a:latin typeface="Arial" charset="0"/>
              <a:cs typeface="Arial" charset="0"/>
            </a:endParaRPr>
          </a:p>
          <a:p>
            <a:endParaRPr lang="en-GB" altLang="en-US" dirty="0">
              <a:latin typeface="Arial" charset="0"/>
              <a:cs typeface="Arial" charset="0"/>
            </a:endParaRPr>
          </a:p>
          <a:p>
            <a:endParaRPr lang="en-GB" altLang="en-US" dirty="0">
              <a:latin typeface="Arial" charset="0"/>
              <a:cs typeface="Arial" charset="0"/>
            </a:endParaRPr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ヒラギノ角ゴ Pro W3" pitchFamily="48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200">
                <a:solidFill>
                  <a:srgbClr val="3C8C93"/>
                </a:solidFill>
                <a:latin typeface="Arial" charset="0"/>
                <a:ea typeface="ヒラギノ角ゴ Pro W3" pitchFamily="48" charset="-128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89ACFE3-D6A4-4D37-AC25-04D4D7F65B3B}" type="slidenum">
              <a:rPr lang="en-US" altLang="en-US" sz="1400" smtClean="0">
                <a:latin typeface="Lucida Grande" pitchFamily="48" charset="0"/>
              </a:rPr>
              <a:pPr>
                <a:spcBef>
                  <a:spcPct val="0"/>
                </a:spcBef>
                <a:buFontTx/>
                <a:buNone/>
              </a:pPr>
              <a:t>17</a:t>
            </a:fld>
            <a:endParaRPr lang="en-US" altLang="en-US" sz="1400">
              <a:latin typeface="Lucida Grande" pitchFamily="4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 dirty="0" err="1"/>
              <a:t>DataCite</a:t>
            </a:r>
            <a:r>
              <a:rPr lang="en-GB" dirty="0"/>
              <a:t> Relation type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This is an area which software doesn’t map well to</a:t>
            </a:r>
          </a:p>
          <a:p>
            <a:pPr lvl="1">
              <a:defRPr/>
            </a:pPr>
            <a:r>
              <a:rPr lang="en-GB" dirty="0"/>
              <a:t>Very publication focussed, so application to software twists the meanings</a:t>
            </a:r>
          </a:p>
          <a:p>
            <a:pPr lvl="1">
              <a:defRPr/>
            </a:pPr>
            <a:r>
              <a:rPr lang="en-GB" dirty="0" err="1"/>
              <a:t>IsCompiledBy</a:t>
            </a:r>
            <a:r>
              <a:rPr lang="en-GB" dirty="0"/>
              <a:t> and Compiles are not used in the computing sense</a:t>
            </a:r>
          </a:p>
          <a:p>
            <a:pPr>
              <a:defRPr/>
            </a:pPr>
            <a:r>
              <a:rPr lang="en-GB" dirty="0" err="1"/>
              <a:t>DataCite</a:t>
            </a:r>
            <a:r>
              <a:rPr lang="en-GB" dirty="0"/>
              <a:t> WG looking at this</a:t>
            </a:r>
          </a:p>
          <a:p>
            <a:pPr>
              <a:defRPr/>
            </a:pPr>
            <a:endParaRPr lang="en-GB" dirty="0"/>
          </a:p>
          <a:p>
            <a:pPr>
              <a:defRPr/>
            </a:pPr>
            <a:r>
              <a:rPr lang="en-GB" dirty="0"/>
              <a:t>Important to understand how different objects fit together – versions, modules, branches </a:t>
            </a:r>
            <a:r>
              <a:rPr lang="en-GB" dirty="0" err="1"/>
              <a:t>etc</a:t>
            </a:r>
            <a:endParaRPr lang="en-GB" dirty="0"/>
          </a:p>
          <a:p>
            <a:pPr marL="0" indent="0">
              <a:buNone/>
              <a:defRPr/>
            </a:pPr>
            <a:endParaRPr lang="en-GB" dirty="0"/>
          </a:p>
          <a:p>
            <a:pPr marL="0" indent="0">
              <a:buFontTx/>
              <a:buNone/>
              <a:defRPr/>
            </a:pPr>
            <a:endParaRPr lang="en-GB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Conclusions and Next Steps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557338"/>
            <a:ext cx="8134672" cy="3800475"/>
          </a:xfrm>
        </p:spPr>
        <p:txBody>
          <a:bodyPr/>
          <a:lstStyle/>
          <a:p>
            <a:pPr>
              <a:defRPr/>
            </a:pPr>
            <a:r>
              <a:rPr lang="en-GB" altLang="en-US" dirty="0">
                <a:latin typeface="Arial" charset="0"/>
                <a:cs typeface="Arial" charset="0"/>
              </a:rPr>
              <a:t>Persistent Identification needs </a:t>
            </a:r>
            <a:r>
              <a:rPr lang="en-GB" altLang="en-US" b="1" dirty="0">
                <a:latin typeface="Arial" charset="0"/>
                <a:cs typeface="Arial" charset="0"/>
              </a:rPr>
              <a:t>accurate</a:t>
            </a:r>
            <a:r>
              <a:rPr lang="en-GB" altLang="en-US" dirty="0">
                <a:latin typeface="Arial" charset="0"/>
                <a:cs typeface="Arial" charset="0"/>
              </a:rPr>
              <a:t> &amp; thoughtful metadata </a:t>
            </a:r>
          </a:p>
          <a:p>
            <a:pPr>
              <a:defRPr/>
            </a:pPr>
            <a:r>
              <a:rPr lang="en-GB" altLang="en-US" dirty="0">
                <a:latin typeface="Arial" charset="0"/>
                <a:cs typeface="Arial" charset="0"/>
              </a:rPr>
              <a:t>For persistent identification and citation to become commonplace, </a:t>
            </a:r>
            <a:r>
              <a:rPr lang="en-GB" altLang="en-US" b="1" dirty="0">
                <a:latin typeface="Arial" charset="0"/>
                <a:cs typeface="Arial" charset="0"/>
              </a:rPr>
              <a:t>culture around software credit needs to change</a:t>
            </a:r>
          </a:p>
          <a:p>
            <a:pPr lvl="1">
              <a:defRPr/>
            </a:pPr>
            <a:r>
              <a:rPr lang="en-GB" altLang="en-US" dirty="0">
                <a:latin typeface="Arial" charset="0"/>
                <a:cs typeface="Arial" charset="0"/>
              </a:rPr>
              <a:t>Possibilities of linking this to measuring the success of software</a:t>
            </a:r>
          </a:p>
          <a:p>
            <a:pPr>
              <a:defRPr/>
            </a:pPr>
            <a:r>
              <a:rPr lang="en-GB" altLang="en-US" dirty="0">
                <a:latin typeface="Arial" charset="0"/>
                <a:cs typeface="Arial" charset="0"/>
              </a:rPr>
              <a:t>Challenges for long-lived software and software modified by third parties </a:t>
            </a:r>
          </a:p>
          <a:p>
            <a:pPr>
              <a:defRPr/>
            </a:pPr>
            <a:r>
              <a:rPr lang="en-GB" altLang="en-US" dirty="0">
                <a:latin typeface="Arial" charset="0"/>
                <a:cs typeface="Arial" charset="0"/>
              </a:rPr>
              <a:t>Other community activities: </a:t>
            </a:r>
            <a:r>
              <a:rPr lang="en-GB" altLang="en-US" dirty="0" err="1">
                <a:latin typeface="Arial" charset="0"/>
                <a:cs typeface="Arial" charset="0"/>
              </a:rPr>
              <a:t>CodeMeta</a:t>
            </a:r>
            <a:r>
              <a:rPr lang="en-GB" altLang="en-US" dirty="0">
                <a:latin typeface="Arial" charset="0"/>
                <a:cs typeface="Arial" charset="0"/>
              </a:rPr>
              <a:t>; Force11 Software Citation Group; DOI Metadata WG</a:t>
            </a:r>
          </a:p>
          <a:p>
            <a:pPr marL="0" indent="0">
              <a:buFontTx/>
              <a:buNone/>
              <a:defRPr/>
            </a:pPr>
            <a:endParaRPr lang="en-GB" altLang="en-US" dirty="0">
              <a:latin typeface="Arial" charset="0"/>
              <a:cs typeface="Arial" charset="0"/>
            </a:endParaRPr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ヒラギノ角ゴ Pro W3" pitchFamily="48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200">
                <a:solidFill>
                  <a:srgbClr val="3C8C93"/>
                </a:solidFill>
                <a:latin typeface="Arial" charset="0"/>
                <a:ea typeface="ヒラギノ角ゴ Pro W3" pitchFamily="48" charset="-128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7020789-744E-44CE-A898-9C98B60D1C27}" type="slidenum">
              <a:rPr lang="en-US" altLang="en-US" sz="1400" smtClean="0">
                <a:latin typeface="Lucida Grande" pitchFamily="48" charset="0"/>
              </a:rPr>
              <a:pPr>
                <a:spcBef>
                  <a:spcPct val="0"/>
                </a:spcBef>
                <a:buFontTx/>
                <a:buNone/>
              </a:pPr>
              <a:t>19</a:t>
            </a:fld>
            <a:endParaRPr lang="en-US" altLang="en-US" sz="1400">
              <a:latin typeface="Lucida Grande" pitchFamily="4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68413"/>
          </a:xfrm>
        </p:spPr>
        <p:txBody>
          <a:bodyPr/>
          <a:lstStyle/>
          <a:p>
            <a:pPr>
              <a:defRPr/>
            </a:pPr>
            <a:r>
              <a:rPr lang="en-GB" dirty="0"/>
              <a:t>Software</a:t>
            </a:r>
          </a:p>
        </p:txBody>
      </p:sp>
      <p:sp>
        <p:nvSpPr>
          <p:cNvPr id="15363" name="Content Placeholder 3"/>
          <p:cNvSpPr>
            <a:spLocks noGrp="1"/>
          </p:cNvSpPr>
          <p:nvPr>
            <p:ph idx="1"/>
          </p:nvPr>
        </p:nvSpPr>
        <p:spPr>
          <a:xfrm>
            <a:off x="685800" y="1557338"/>
            <a:ext cx="7772400" cy="3800475"/>
          </a:xfrm>
        </p:spPr>
        <p:txBody>
          <a:bodyPr/>
          <a:lstStyle/>
          <a:p>
            <a:r>
              <a:rPr lang="en-GB" altLang="en-US" dirty="0">
                <a:latin typeface="Arial" charset="0"/>
                <a:cs typeface="Arial" charset="0"/>
              </a:rPr>
              <a:t>Software is </a:t>
            </a:r>
            <a:r>
              <a:rPr lang="en-GB" altLang="en-US" b="1" dirty="0">
                <a:latin typeface="Arial" charset="0"/>
                <a:cs typeface="Arial" charset="0"/>
              </a:rPr>
              <a:t>complicated</a:t>
            </a:r>
            <a:r>
              <a:rPr lang="en-GB" altLang="en-US" dirty="0">
                <a:latin typeface="Arial" charset="0"/>
                <a:cs typeface="Arial" charset="0"/>
              </a:rPr>
              <a:t> with many dependencies</a:t>
            </a:r>
          </a:p>
          <a:p>
            <a:r>
              <a:rPr lang="en-GB" altLang="en-US" dirty="0">
                <a:latin typeface="Arial" charset="0"/>
                <a:cs typeface="Arial" charset="0"/>
              </a:rPr>
              <a:t>Writing software is </a:t>
            </a:r>
            <a:r>
              <a:rPr lang="en-GB" altLang="en-US" b="1" dirty="0">
                <a:latin typeface="Arial" charset="0"/>
                <a:cs typeface="Arial" charset="0"/>
              </a:rPr>
              <a:t>an intellectual endeavour </a:t>
            </a:r>
            <a:endParaRPr lang="en-GB" altLang="en-US" dirty="0">
              <a:latin typeface="Arial" charset="0"/>
              <a:cs typeface="Arial" charset="0"/>
            </a:endParaRPr>
          </a:p>
          <a:p>
            <a:r>
              <a:rPr lang="en-GB" altLang="en-US" dirty="0">
                <a:latin typeface="Arial" charset="0"/>
                <a:cs typeface="Arial" charset="0"/>
              </a:rPr>
              <a:t>Software should be recognised as a </a:t>
            </a:r>
            <a:r>
              <a:rPr lang="en-GB" altLang="en-US" b="1" dirty="0">
                <a:latin typeface="Arial" charset="0"/>
                <a:cs typeface="Arial" charset="0"/>
              </a:rPr>
              <a:t>first class object </a:t>
            </a:r>
            <a:r>
              <a:rPr lang="en-GB" altLang="en-US" dirty="0">
                <a:latin typeface="Arial" charset="0"/>
                <a:cs typeface="Arial" charset="0"/>
              </a:rPr>
              <a:t>and credited appropriately</a:t>
            </a:r>
          </a:p>
          <a:p>
            <a:pPr lvl="1"/>
            <a:r>
              <a:rPr lang="en-GB" altLang="en-US" dirty="0">
                <a:latin typeface="Arial" charset="0"/>
                <a:cs typeface="Arial" charset="0"/>
              </a:rPr>
              <a:t>To do this, you need to know what you are referring to</a:t>
            </a:r>
          </a:p>
          <a:p>
            <a:endParaRPr lang="en-GB" altLang="en-US" dirty="0">
              <a:latin typeface="Arial" charset="0"/>
              <a:cs typeface="Arial" charset="0"/>
            </a:endParaRPr>
          </a:p>
        </p:txBody>
      </p:sp>
      <p:sp>
        <p:nvSpPr>
          <p:cNvPr id="15364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ヒラギノ角ゴ Pro W3" pitchFamily="48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200">
                <a:solidFill>
                  <a:srgbClr val="3C8C93"/>
                </a:solidFill>
                <a:latin typeface="Arial" charset="0"/>
                <a:ea typeface="ヒラギノ角ゴ Pro W3" pitchFamily="48" charset="-128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AE29F86-30F0-4813-8E1D-B9DCED3A83FB}" type="slidenum">
              <a:rPr lang="en-US" altLang="en-US" sz="1400" smtClean="0">
                <a:latin typeface="Lucida Grande" pitchFamily="48" charset="0"/>
              </a:rPr>
              <a:pPr>
                <a:spcBef>
                  <a:spcPct val="0"/>
                </a:spcBef>
                <a:buFontTx/>
                <a:buNone/>
              </a:pPr>
              <a:t>2</a:t>
            </a:fld>
            <a:endParaRPr lang="en-US" altLang="en-US" sz="1400">
              <a:latin typeface="Lucida Grande" pitchFamily="48" charset="0"/>
            </a:endParaRPr>
          </a:p>
        </p:txBody>
      </p:sp>
      <p:grpSp>
        <p:nvGrpSpPr>
          <p:cNvPr id="7" name="Group 8"/>
          <p:cNvGrpSpPr>
            <a:grpSpLocks/>
          </p:cNvGrpSpPr>
          <p:nvPr/>
        </p:nvGrpSpPr>
        <p:grpSpPr bwMode="auto">
          <a:xfrm>
            <a:off x="971600" y="3744718"/>
            <a:ext cx="6307138" cy="2309813"/>
            <a:chOff x="310140" y="3356992"/>
            <a:chExt cx="6849431" cy="3122733"/>
          </a:xfrm>
        </p:grpSpPr>
        <p:pic>
          <p:nvPicPr>
            <p:cNvPr id="8" name="Picture 9" descr="Screen Clippi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0140" y="5165092"/>
              <a:ext cx="6849431" cy="1314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Rounded Rectangle 4"/>
            <p:cNvSpPr>
              <a:spLocks noChangeArrowheads="1"/>
            </p:cNvSpPr>
            <p:nvPr/>
          </p:nvSpPr>
          <p:spPr bwMode="auto">
            <a:xfrm>
              <a:off x="4355976" y="5399426"/>
              <a:ext cx="2232248" cy="215756"/>
            </a:xfrm>
            <a:prstGeom prst="roundRect">
              <a:avLst>
                <a:gd name="adj" fmla="val 16667"/>
              </a:avLst>
            </a:prstGeom>
            <a:noFill/>
            <a:ln w="9525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Lucida Grande" pitchFamily="48" charset="0"/>
                  <a:ea typeface="ヒラギノ角ゴ Pro W3" pitchFamily="48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Lucida Grande" pitchFamily="48" charset="0"/>
                  <a:ea typeface="ヒラギノ角ゴ Pro W3" pitchFamily="48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Lucida Grande" pitchFamily="48" charset="0"/>
                  <a:ea typeface="ヒラギノ角ゴ Pro W3" pitchFamily="48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Lucida Grande" pitchFamily="48" charset="0"/>
                  <a:ea typeface="ヒラギノ角ゴ Pro W3" pitchFamily="48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Lucida Grande" pitchFamily="48" charset="0"/>
                  <a:ea typeface="ヒラギノ角ゴ Pro W3" pitchFamily="48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Grande" pitchFamily="48" charset="0"/>
                  <a:ea typeface="ヒラギノ角ゴ Pro W3" pitchFamily="48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Grande" pitchFamily="48" charset="0"/>
                  <a:ea typeface="ヒラギノ角ゴ Pro W3" pitchFamily="48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Grande" pitchFamily="48" charset="0"/>
                  <a:ea typeface="ヒラギノ角ゴ Pro W3" pitchFamily="48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Grande" pitchFamily="48" charset="0"/>
                  <a:ea typeface="ヒラギノ角ゴ Pro W3" pitchFamily="48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0" name="Rounded Rectangle 12"/>
            <p:cNvSpPr>
              <a:spLocks noChangeArrowheads="1"/>
            </p:cNvSpPr>
            <p:nvPr/>
          </p:nvSpPr>
          <p:spPr bwMode="auto">
            <a:xfrm>
              <a:off x="310141" y="5615182"/>
              <a:ext cx="4693910" cy="297276"/>
            </a:xfrm>
            <a:prstGeom prst="roundRect">
              <a:avLst>
                <a:gd name="adj" fmla="val 16667"/>
              </a:avLst>
            </a:prstGeom>
            <a:noFill/>
            <a:ln w="9525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Lucida Grande" pitchFamily="48" charset="0"/>
                  <a:ea typeface="ヒラギノ角ゴ Pro W3" pitchFamily="48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Lucida Grande" pitchFamily="48" charset="0"/>
                  <a:ea typeface="ヒラギノ角ゴ Pro W3" pitchFamily="48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Lucida Grande" pitchFamily="48" charset="0"/>
                  <a:ea typeface="ヒラギノ角ゴ Pro W3" pitchFamily="48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Lucida Grande" pitchFamily="48" charset="0"/>
                  <a:ea typeface="ヒラギノ角ゴ Pro W3" pitchFamily="48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Lucida Grande" pitchFamily="48" charset="0"/>
                  <a:ea typeface="ヒラギノ角ゴ Pro W3" pitchFamily="48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Grande" pitchFamily="48" charset="0"/>
                  <a:ea typeface="ヒラギノ角ゴ Pro W3" pitchFamily="48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Grande" pitchFamily="48" charset="0"/>
                  <a:ea typeface="ヒラギノ角ゴ Pro W3" pitchFamily="48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Grande" pitchFamily="48" charset="0"/>
                  <a:ea typeface="ヒラギノ角ゴ Pro W3" pitchFamily="48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Grande" pitchFamily="48" charset="0"/>
                  <a:ea typeface="ヒラギノ角ゴ Pro W3" pitchFamily="48" charset="-128"/>
                </a:defRPr>
              </a:lvl9pPr>
            </a:lstStyle>
            <a:p>
              <a:endParaRPr lang="en-US" altLang="en-US"/>
            </a:p>
          </p:txBody>
        </p:sp>
        <p:pic>
          <p:nvPicPr>
            <p:cNvPr id="11" name="Picture 5" descr="Screen Clippi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5903" y="3478932"/>
              <a:ext cx="6477904" cy="16861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Rectangle 7"/>
            <p:cNvSpPr>
              <a:spLocks noChangeArrowheads="1"/>
            </p:cNvSpPr>
            <p:nvPr/>
          </p:nvSpPr>
          <p:spPr bwMode="auto">
            <a:xfrm>
              <a:off x="310140" y="3356992"/>
              <a:ext cx="6849431" cy="3091327"/>
            </a:xfrm>
            <a:prstGeom prst="rect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Lucida Grande" pitchFamily="48" charset="0"/>
                  <a:ea typeface="ヒラギノ角ゴ Pro W3" pitchFamily="48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Lucida Grande" pitchFamily="48" charset="0"/>
                  <a:ea typeface="ヒラギノ角ゴ Pro W3" pitchFamily="48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Lucida Grande" pitchFamily="48" charset="0"/>
                  <a:ea typeface="ヒラギノ角ゴ Pro W3" pitchFamily="48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Lucida Grande" pitchFamily="48" charset="0"/>
                  <a:ea typeface="ヒラギノ角ゴ Pro W3" pitchFamily="48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Lucida Grande" pitchFamily="48" charset="0"/>
                  <a:ea typeface="ヒラギノ角ゴ Pro W3" pitchFamily="48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Grande" pitchFamily="48" charset="0"/>
                  <a:ea typeface="ヒラギノ角ゴ Pro W3" pitchFamily="48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Grande" pitchFamily="48" charset="0"/>
                  <a:ea typeface="ヒラギノ角ゴ Pro W3" pitchFamily="48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Grande" pitchFamily="48" charset="0"/>
                  <a:ea typeface="ヒラギノ角ゴ Pro W3" pitchFamily="48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Grande" pitchFamily="48" charset="0"/>
                  <a:ea typeface="ヒラギノ角ゴ Pro W3" pitchFamily="48" charset="-128"/>
                </a:defRPr>
              </a:lvl9pPr>
            </a:lstStyle>
            <a:p>
              <a:endParaRPr lang="en-US" altLang="en-US"/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Thanks</a:t>
            </a:r>
          </a:p>
        </p:txBody>
      </p:sp>
      <p:sp>
        <p:nvSpPr>
          <p:cNvPr id="35843" name="Content Placeholder 2"/>
          <p:cNvSpPr>
            <a:spLocks noGrp="1"/>
          </p:cNvSpPr>
          <p:nvPr>
            <p:ph idx="1"/>
          </p:nvPr>
        </p:nvSpPr>
        <p:spPr>
          <a:xfrm>
            <a:off x="685800" y="1557338"/>
            <a:ext cx="7772400" cy="3800475"/>
          </a:xfrm>
        </p:spPr>
        <p:txBody>
          <a:bodyPr/>
          <a:lstStyle/>
          <a:p>
            <a:r>
              <a:rPr lang="en-GB" altLang="en-US" dirty="0">
                <a:latin typeface="Arial" charset="0"/>
                <a:cs typeface="Arial" charset="0"/>
              </a:rPr>
              <a:t>My Software RRR collaborators: </a:t>
            </a:r>
          </a:p>
          <a:p>
            <a:pPr lvl="1"/>
            <a:r>
              <a:rPr lang="en-GB" altLang="en-US" dirty="0">
                <a:latin typeface="Arial" charset="0"/>
                <a:cs typeface="Arial" charset="0"/>
              </a:rPr>
              <a:t>Ian Gent, St Andrews, </a:t>
            </a:r>
          </a:p>
          <a:p>
            <a:pPr lvl="1"/>
            <a:r>
              <a:rPr lang="en-GB" altLang="en-US" dirty="0">
                <a:latin typeface="Arial" charset="0"/>
                <a:cs typeface="Arial" charset="0"/>
              </a:rPr>
              <a:t>Jonathan </a:t>
            </a:r>
            <a:r>
              <a:rPr lang="en-GB" altLang="en-US" dirty="0" err="1">
                <a:latin typeface="Arial" charset="0"/>
                <a:cs typeface="Arial" charset="0"/>
              </a:rPr>
              <a:t>Tedds</a:t>
            </a:r>
            <a:r>
              <a:rPr lang="en-GB" altLang="en-US" dirty="0">
                <a:latin typeface="Arial" charset="0"/>
                <a:cs typeface="Arial" charset="0"/>
              </a:rPr>
              <a:t>, Leicester (Phase II), </a:t>
            </a:r>
          </a:p>
          <a:p>
            <a:pPr lvl="1"/>
            <a:r>
              <a:rPr lang="en-GB" altLang="en-US" dirty="0">
                <a:latin typeface="Arial" charset="0"/>
                <a:cs typeface="Arial" charset="0"/>
              </a:rPr>
              <a:t>Brian Matthews, Steven Lamerton, Tom Griffin and Paulina </a:t>
            </a:r>
            <a:r>
              <a:rPr lang="en-GB" altLang="en-US" dirty="0" err="1">
                <a:latin typeface="Arial" charset="0"/>
                <a:cs typeface="Arial" charset="0"/>
              </a:rPr>
              <a:t>Lach</a:t>
            </a:r>
            <a:r>
              <a:rPr lang="en-GB" altLang="en-US" dirty="0">
                <a:latin typeface="Arial" charset="0"/>
                <a:cs typeface="Arial" charset="0"/>
              </a:rPr>
              <a:t>, STFC</a:t>
            </a:r>
          </a:p>
          <a:p>
            <a:endParaRPr lang="en-GB" altLang="en-US" dirty="0">
              <a:latin typeface="Arial" charset="0"/>
              <a:cs typeface="Arial" charset="0"/>
            </a:endParaRPr>
          </a:p>
          <a:p>
            <a:r>
              <a:rPr lang="en-GB" altLang="en-US" dirty="0">
                <a:latin typeface="Arial" charset="0"/>
                <a:cs typeface="Arial" charset="0"/>
              </a:rPr>
              <a:t>Interested to collaborate with others in this area</a:t>
            </a:r>
          </a:p>
          <a:p>
            <a:endParaRPr lang="en-GB" altLang="en-US" dirty="0">
              <a:latin typeface="Arial" charset="0"/>
              <a:cs typeface="Arial" charset="0"/>
            </a:endParaRPr>
          </a:p>
          <a:p>
            <a:r>
              <a:rPr lang="en-GB" altLang="en-US" dirty="0">
                <a:latin typeface="Arial" charset="0"/>
                <a:cs typeface="Arial" charset="0"/>
              </a:rPr>
              <a:t>Contact details: </a:t>
            </a:r>
            <a:r>
              <a:rPr lang="en-GB" altLang="en-US" dirty="0">
                <a:latin typeface="Arial" charset="0"/>
                <a:cs typeface="Arial" charset="0"/>
                <a:hlinkClick r:id="rId2"/>
              </a:rPr>
              <a:t>catherine.jones@stfc.ac.uk</a:t>
            </a:r>
            <a:r>
              <a:rPr lang="en-GB" altLang="en-US" dirty="0"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ヒラギノ角ゴ Pro W3" pitchFamily="48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200">
                <a:solidFill>
                  <a:srgbClr val="3C8C93"/>
                </a:solidFill>
                <a:latin typeface="Arial" charset="0"/>
                <a:ea typeface="ヒラギノ角ゴ Pro W3" pitchFamily="48" charset="-128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C4F0ED5-5B1A-46F3-AF71-8F9E6044A3A1}" type="slidenum">
              <a:rPr lang="en-US" altLang="en-US" sz="1400" smtClean="0">
                <a:latin typeface="Lucida Grande" pitchFamily="48" charset="0"/>
              </a:rPr>
              <a:pPr>
                <a:spcBef>
                  <a:spcPct val="0"/>
                </a:spcBef>
                <a:buFontTx/>
                <a:buNone/>
              </a:pPr>
              <a:t>20</a:t>
            </a:fld>
            <a:endParaRPr lang="en-US" altLang="en-US" sz="1400">
              <a:latin typeface="Lucida Grande" pitchFamily="4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Why am I interested? </a:t>
            </a:r>
          </a:p>
        </p:txBody>
      </p:sp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00" t="59373" r="25638" b="7452"/>
          <a:stretch>
            <a:fillRect/>
          </a:stretch>
        </p:blipFill>
        <p:spPr bwMode="auto">
          <a:xfrm>
            <a:off x="4162425" y="1454150"/>
            <a:ext cx="4244975" cy="1944688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253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90" t="7628" r="26476" b="57284"/>
          <a:stretch/>
        </p:blipFill>
        <p:spPr>
          <a:xfrm>
            <a:off x="1111250" y="2065338"/>
            <a:ext cx="2775630" cy="1333500"/>
          </a:xfr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70" t="16487" r="12244" b="5902"/>
          <a:stretch>
            <a:fillRect/>
          </a:stretch>
        </p:blipFill>
        <p:spPr bwMode="auto">
          <a:xfrm>
            <a:off x="1098550" y="3517900"/>
            <a:ext cx="3581400" cy="2303463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5383050" y="3479769"/>
            <a:ext cx="3240087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ヒラギノ角ゴ Pro W3" pitchFamily="48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200">
                <a:solidFill>
                  <a:srgbClr val="3C8C93"/>
                </a:solidFill>
                <a:latin typeface="Arial" charset="0"/>
                <a:ea typeface="ヒラギノ角ゴ Pro W3" pitchFamily="48" charset="-128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dirty="0">
                <a:latin typeface="Lucida Grande" pitchFamily="48" charset="0"/>
              </a:rPr>
              <a:t>Computing “A” level project 1983 – BBC Micro &amp; Basic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dirty="0">
              <a:latin typeface="Lucida Grande" pitchFamily="48" charset="0"/>
            </a:endParaRP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755650" y="1628775"/>
            <a:ext cx="78486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ヒラギノ角ゴ Pro W3" pitchFamily="48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200">
                <a:solidFill>
                  <a:srgbClr val="3C8C93"/>
                </a:solidFill>
                <a:latin typeface="Arial" charset="0"/>
                <a:ea typeface="ヒラギノ角ゴ Pro W3" pitchFamily="48" charset="-128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dirty="0">
                <a:latin typeface="Lucida Grande" pitchFamily="48" charset="0"/>
              </a:rPr>
              <a:t>I once wrote software……using software engineering best practice at the time</a:t>
            </a:r>
          </a:p>
        </p:txBody>
      </p:sp>
      <p:pic>
        <p:nvPicPr>
          <p:cNvPr id="14344" name="Picture 3" descr="scan.pdf - Adobe Reader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93" t="13060" r="19028"/>
          <a:stretch>
            <a:fillRect/>
          </a:stretch>
        </p:blipFill>
        <p:spPr bwMode="auto">
          <a:xfrm>
            <a:off x="250825" y="4560888"/>
            <a:ext cx="3113088" cy="2052637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5" name="Picture 4" descr="scan (3).pdf - Adobe Reader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74" t="21327" r="12083" b="7758"/>
          <a:stretch>
            <a:fillRect/>
          </a:stretch>
        </p:blipFill>
        <p:spPr bwMode="auto">
          <a:xfrm rot="180000" flipH="1" flipV="1">
            <a:off x="2678113" y="5137150"/>
            <a:ext cx="2835275" cy="14398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846484" y="2198688"/>
            <a:ext cx="4821860" cy="120032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ヒラギノ角ゴ Pro W3" pitchFamily="48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200">
                <a:solidFill>
                  <a:srgbClr val="3C8C93"/>
                </a:solidFill>
                <a:latin typeface="Arial" charset="0"/>
                <a:ea typeface="ヒラギノ角ゴ Pro W3" pitchFamily="48" charset="-128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dirty="0">
                <a:solidFill>
                  <a:schemeClr val="accent6"/>
                </a:solidFill>
                <a:latin typeface="Lucida Grande" pitchFamily="48" charset="0"/>
              </a:rPr>
              <a:t>Only printouts of photographs of the screen remain, 5 1/4 ” disc long gone….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5549124" y="4674533"/>
            <a:ext cx="352895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ヒラギノ角ゴ Pro W3" pitchFamily="48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200">
                <a:solidFill>
                  <a:srgbClr val="3C8C93"/>
                </a:solidFill>
                <a:latin typeface="Arial" charset="0"/>
                <a:ea typeface="ヒラギノ角ゴ Pro W3" pitchFamily="48" charset="-128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dirty="0">
                <a:latin typeface="Lucida Grande" pitchFamily="48" charset="0"/>
              </a:rPr>
              <a:t>5 years of Database Applications  Analyst/Programmer c.1990 –IBM 3090 VM &amp; </a:t>
            </a:r>
            <a:r>
              <a:rPr lang="en-GB" altLang="en-US" dirty="0" err="1">
                <a:latin typeface="Lucida Grande" pitchFamily="48" charset="0"/>
              </a:rPr>
              <a:t>Rexx</a:t>
            </a:r>
            <a:endParaRPr lang="en-GB" altLang="en-US" dirty="0">
              <a:latin typeface="Lucida Grande" pitchFamily="48" charset="0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50826" y="4091781"/>
            <a:ext cx="5617318" cy="230832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ヒラギノ角ゴ Pro W3" pitchFamily="48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200">
                <a:solidFill>
                  <a:srgbClr val="3C8C93"/>
                </a:solidFill>
                <a:latin typeface="Arial" charset="0"/>
                <a:ea typeface="ヒラギノ角ゴ Pro W3" pitchFamily="48" charset="-128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dirty="0">
                <a:solidFill>
                  <a:schemeClr val="accent6"/>
                </a:solidFill>
                <a:latin typeface="Lucida Grande" pitchFamily="48" charset="0"/>
              </a:rPr>
              <a:t>Only printouts of a couple of programmes and the original specification documents remain with some postscript files of the documentation.  IBM 3090 VM/CMS  long gone…..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5868144" y="3565525"/>
            <a:ext cx="3209929" cy="26776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ヒラギノ角ゴ Pro W3" pitchFamily="48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200">
                <a:solidFill>
                  <a:srgbClr val="3C8C93"/>
                </a:solidFill>
                <a:latin typeface="Arial" charset="0"/>
                <a:ea typeface="ヒラギノ角ゴ Pro W3" pitchFamily="48" charset="-128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dirty="0">
                <a:solidFill>
                  <a:schemeClr val="accent6"/>
                </a:solidFill>
                <a:latin typeface="Lucida Grande" pitchFamily="48" charset="0"/>
              </a:rPr>
              <a:t>I kept these because they were part of </a:t>
            </a:r>
            <a:r>
              <a:rPr lang="en-GB" altLang="en-US" b="1" dirty="0">
                <a:solidFill>
                  <a:schemeClr val="accent6"/>
                </a:solidFill>
                <a:latin typeface="Lucida Grande" pitchFamily="48" charset="0"/>
              </a:rPr>
              <a:t>my intellectual record</a:t>
            </a:r>
            <a:r>
              <a:rPr lang="en-GB" altLang="en-US" dirty="0">
                <a:solidFill>
                  <a:schemeClr val="accent6"/>
                </a:solidFill>
                <a:latin typeface="Lucida Grande" pitchFamily="48" charset="0"/>
              </a:rPr>
              <a:t>… even though they didn’t underpin a publication or scientific discovery….</a:t>
            </a:r>
            <a:endParaRPr lang="en-GB" altLang="en-US" dirty="0">
              <a:latin typeface="Lucida Grande" pitchFamily="4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57820" y="2798852"/>
            <a:ext cx="5997452" cy="15696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Electronic objects need </a:t>
            </a:r>
            <a:r>
              <a:rPr lang="en-GB" b="1" dirty="0">
                <a:solidFill>
                  <a:schemeClr val="accent6">
                    <a:lumMod val="75000"/>
                  </a:schemeClr>
                </a:solidFill>
              </a:rPr>
              <a:t>active management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 for them to </a:t>
            </a:r>
            <a:r>
              <a:rPr lang="en-GB" b="1" dirty="0">
                <a:solidFill>
                  <a:schemeClr val="accent6">
                    <a:lumMod val="75000"/>
                  </a:schemeClr>
                </a:solidFill>
              </a:rPr>
              <a:t>survive and thrive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 – persistent identification is an aspect of that management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" grpId="0"/>
      <p:bldP spid="7" grpId="0" animBg="1"/>
      <p:bldP spid="5" grpId="0"/>
      <p:bldP spid="8" grpId="0" animBg="1"/>
      <p:bldP spid="4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Software RRR: Aims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4067944" y="1781169"/>
            <a:ext cx="4464496" cy="3015983"/>
          </a:xfrm>
        </p:spPr>
        <p:txBody>
          <a:bodyPr/>
          <a:lstStyle/>
          <a:p>
            <a:pPr marL="0" indent="0">
              <a:buNone/>
            </a:pPr>
            <a:r>
              <a:rPr lang="en-GB" altLang="en-US" dirty="0" err="1">
                <a:latin typeface="Arial" charset="0"/>
                <a:cs typeface="Arial" charset="0"/>
              </a:rPr>
              <a:t>Jisc</a:t>
            </a:r>
            <a:r>
              <a:rPr lang="en-GB" altLang="en-US" dirty="0">
                <a:latin typeface="Arial" charset="0"/>
                <a:cs typeface="Arial" charset="0"/>
              </a:rPr>
              <a:t> funded </a:t>
            </a:r>
            <a:r>
              <a:rPr lang="en-GB" altLang="en-US" b="1" dirty="0">
                <a:latin typeface="Arial" charset="0"/>
                <a:cs typeface="Arial" charset="0"/>
              </a:rPr>
              <a:t>Software Re-use, Re-purposing and Reproducibility </a:t>
            </a:r>
            <a:r>
              <a:rPr lang="en-GB" altLang="en-US" dirty="0">
                <a:latin typeface="Arial" charset="0"/>
                <a:cs typeface="Arial" charset="0"/>
              </a:rPr>
              <a:t>project looked at how the DOI metadata schema should be applied to software written in an academic environment  and explored capturing software in a running state.</a:t>
            </a:r>
          </a:p>
        </p:txBody>
      </p:sp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060848"/>
            <a:ext cx="2967038" cy="241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What do we mean by software?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557338"/>
            <a:ext cx="7772400" cy="3800475"/>
          </a:xfrm>
        </p:spPr>
        <p:txBody>
          <a:bodyPr/>
          <a:lstStyle/>
          <a:p>
            <a:pPr>
              <a:defRPr/>
            </a:pPr>
            <a:r>
              <a:rPr lang="en-GB" dirty="0"/>
              <a:t>Software is a general term, scale can vary from:	</a:t>
            </a:r>
          </a:p>
          <a:p>
            <a:pPr lvl="1">
              <a:defRPr/>
            </a:pPr>
            <a:r>
              <a:rPr lang="en-GB" dirty="0"/>
              <a:t>One off script (post-it note?)  </a:t>
            </a:r>
          </a:p>
          <a:p>
            <a:pPr lvl="1">
              <a:defRPr/>
            </a:pPr>
            <a:r>
              <a:rPr lang="en-GB" dirty="0"/>
              <a:t>Script used on a regular basis (technical report?)</a:t>
            </a:r>
          </a:p>
          <a:p>
            <a:pPr lvl="1">
              <a:defRPr/>
            </a:pPr>
            <a:r>
              <a:rPr lang="en-GB" dirty="0"/>
              <a:t>Complete programme providing a set of functionality (journal article?)</a:t>
            </a:r>
          </a:p>
          <a:p>
            <a:pPr lvl="1">
              <a:defRPr/>
            </a:pPr>
            <a:r>
              <a:rPr lang="en-GB" dirty="0"/>
              <a:t>Suite of programmes providing a wider range of functionalities (Journal issue?)</a:t>
            </a:r>
          </a:p>
          <a:p>
            <a:pPr>
              <a:defRPr/>
            </a:pPr>
            <a:r>
              <a:rPr lang="en-GB" dirty="0"/>
              <a:t>It will have dependencies </a:t>
            </a:r>
          </a:p>
          <a:p>
            <a:pPr>
              <a:defRPr/>
            </a:pPr>
            <a:r>
              <a:rPr lang="en-GB" dirty="0"/>
              <a:t>It can be written from scratch or a modification of existing code</a:t>
            </a:r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ヒラギノ角ゴ Pro W3" pitchFamily="48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200">
                <a:solidFill>
                  <a:srgbClr val="3C8C93"/>
                </a:solidFill>
                <a:latin typeface="Arial" charset="0"/>
                <a:ea typeface="ヒラギノ角ゴ Pro W3" pitchFamily="48" charset="-128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8515429-AC5C-4D97-8DBF-159EF9D0157A}" type="slidenum">
              <a:rPr lang="en-US" altLang="en-US" sz="1400" smtClean="0">
                <a:latin typeface="Lucida Grande" pitchFamily="48" charset="0"/>
              </a:rPr>
              <a:pPr>
                <a:spcBef>
                  <a:spcPct val="0"/>
                </a:spcBef>
                <a:buFontTx/>
                <a:buNone/>
              </a:pPr>
              <a:t>5</a:t>
            </a:fld>
            <a:endParaRPr lang="en-US" altLang="en-US" sz="1400">
              <a:latin typeface="Lucida Grande" pitchFamily="48" charset="0"/>
            </a:endParaRPr>
          </a:p>
        </p:txBody>
      </p:sp>
      <p:pic>
        <p:nvPicPr>
          <p:cNvPr id="5" name="Picture 5" descr="C:\Users\cmg45\AppData\Local\Microsoft\Windows\INetCache\IE\PKTZNQ4I\PngMedium-Blank-sticky-note-9095[1]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9810" y="1268761"/>
            <a:ext cx="446739" cy="432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4419" y="1916832"/>
            <a:ext cx="617520" cy="864096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Screen Clippi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9277" y="2924944"/>
            <a:ext cx="667803" cy="936104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Screen Clippi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7883" y="3947519"/>
            <a:ext cx="1417033" cy="691153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What do we mean by persistent identification?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556792"/>
            <a:ext cx="8206680" cy="3801021"/>
          </a:xfrm>
        </p:spPr>
        <p:txBody>
          <a:bodyPr/>
          <a:lstStyle/>
          <a:p>
            <a:pPr>
              <a:defRPr/>
            </a:pPr>
            <a:r>
              <a:rPr lang="en-GB" dirty="0"/>
              <a:t>Assigning an identifier which</a:t>
            </a:r>
          </a:p>
          <a:p>
            <a:pPr lvl="1">
              <a:defRPr/>
            </a:pPr>
            <a:r>
              <a:rPr lang="en-GB" dirty="0"/>
              <a:t>Is unique -  no confusion</a:t>
            </a:r>
          </a:p>
          <a:p>
            <a:pPr lvl="1">
              <a:defRPr/>
            </a:pPr>
            <a:r>
              <a:rPr lang="en-GB" dirty="0"/>
              <a:t>Always brings back the same object – same version</a:t>
            </a:r>
          </a:p>
          <a:p>
            <a:pPr lvl="1">
              <a:defRPr/>
            </a:pPr>
            <a:r>
              <a:rPr lang="en-GB" dirty="0"/>
              <a:t>Will always resolve - even if the object is no longer available</a:t>
            </a:r>
          </a:p>
          <a:p>
            <a:pPr lvl="1">
              <a:defRPr/>
            </a:pPr>
            <a:r>
              <a:rPr lang="en-GB" dirty="0"/>
              <a:t>Is independent of the current location/system of the object</a:t>
            </a:r>
          </a:p>
          <a:p>
            <a:pPr>
              <a:defRPr/>
            </a:pPr>
            <a:r>
              <a:rPr lang="en-GB" dirty="0"/>
              <a:t>There are many persistent identifier schemes &amp; services</a:t>
            </a:r>
          </a:p>
          <a:p>
            <a:pPr lvl="1">
              <a:defRPr/>
            </a:pPr>
            <a:r>
              <a:rPr lang="en-GB" dirty="0"/>
              <a:t>DOIs, Handles etc.</a:t>
            </a:r>
          </a:p>
          <a:p>
            <a:pPr lvl="1">
              <a:defRPr/>
            </a:pPr>
            <a:r>
              <a:rPr lang="en-GB" dirty="0"/>
              <a:t>Services such as GitHub/</a:t>
            </a:r>
            <a:r>
              <a:rPr lang="en-GB" dirty="0" err="1"/>
              <a:t>Zenodo</a:t>
            </a:r>
            <a:r>
              <a:rPr lang="en-GB" dirty="0"/>
              <a:t> and </a:t>
            </a:r>
            <a:r>
              <a:rPr lang="en-GB" dirty="0" err="1"/>
              <a:t>Figshare</a:t>
            </a:r>
            <a:r>
              <a:rPr lang="en-GB" dirty="0"/>
              <a:t> </a:t>
            </a:r>
          </a:p>
          <a:p>
            <a:pPr>
              <a:defRPr/>
            </a:pPr>
            <a:r>
              <a:rPr lang="en-GB" dirty="0"/>
              <a:t>They all need </a:t>
            </a:r>
            <a:r>
              <a:rPr lang="en-GB" b="1" dirty="0"/>
              <a:t>good quality metadata </a:t>
            </a:r>
            <a:r>
              <a:rPr lang="en-GB" dirty="0"/>
              <a:t>to be effective</a:t>
            </a:r>
          </a:p>
          <a:p>
            <a:pPr>
              <a:defRPr/>
            </a:pPr>
            <a:r>
              <a:rPr lang="en-GB" b="1" dirty="0"/>
              <a:t>BUT</a:t>
            </a:r>
            <a:r>
              <a:rPr lang="en-GB" dirty="0"/>
              <a:t> not everything needs persistently  identifying</a:t>
            </a:r>
          </a:p>
          <a:p>
            <a:pPr marL="0" indent="0">
              <a:buFontTx/>
              <a:buNone/>
              <a:defRPr/>
            </a:pPr>
            <a:endParaRPr lang="en-GB" dirty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Lucida Grande" pitchFamily="48" charset="0"/>
                <a:ea typeface="ヒラギノ角ゴ Pro W3" pitchFamily="48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Grande" pitchFamily="48" charset="0"/>
                <a:ea typeface="ヒラギノ角ゴ Pro W3" pitchFamily="48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Grande" pitchFamily="48" charset="0"/>
                <a:ea typeface="ヒラギノ角ゴ Pro W3" pitchFamily="48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Grande" pitchFamily="48" charset="0"/>
                <a:ea typeface="ヒラギノ角ゴ Pro W3" pitchFamily="48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Grande" pitchFamily="48" charset="0"/>
                <a:ea typeface="ヒラギノ角ゴ Pro W3" pitchFamily="4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Grande" pitchFamily="48" charset="0"/>
                <a:ea typeface="ヒラギノ角ゴ Pro W3" pitchFamily="4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Grande" pitchFamily="48" charset="0"/>
                <a:ea typeface="ヒラギノ角ゴ Pro W3" pitchFamily="4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Grande" pitchFamily="48" charset="0"/>
                <a:ea typeface="ヒラギノ角ゴ Pro W3" pitchFamily="4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Grande" pitchFamily="48" charset="0"/>
                <a:ea typeface="ヒラギノ角ゴ Pro W3" pitchFamily="48" charset="-128"/>
              </a:defRPr>
            </a:lvl9pPr>
          </a:lstStyle>
          <a:p>
            <a:fld id="{D866235D-F9D4-4CEE-987F-94E5D37F7CCD}" type="slidenum">
              <a:rPr lang="en-US" altLang="en-US" sz="1400" smtClean="0"/>
              <a:pPr/>
              <a:t>6</a:t>
            </a:fld>
            <a:endParaRPr lang="en-US" altLang="en-US" sz="1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Why persistently identify software?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>
          <a:xfrm>
            <a:off x="685800" y="1557338"/>
            <a:ext cx="7772400" cy="3800475"/>
          </a:xfrm>
        </p:spPr>
        <p:txBody>
          <a:bodyPr/>
          <a:lstStyle/>
          <a:p>
            <a:pPr marL="0" indent="0">
              <a:lnSpc>
                <a:spcPct val="115000"/>
              </a:lnSpc>
              <a:buNone/>
              <a:defRPr/>
            </a:pPr>
            <a:endParaRPr lang="en-GB" altLang="en-US" dirty="0">
              <a:latin typeface="Arial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5604" name="Slide Number Placeholder 2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ヒラギノ角ゴ Pro W3" pitchFamily="48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200">
                <a:solidFill>
                  <a:srgbClr val="3C8C93"/>
                </a:solidFill>
                <a:latin typeface="Arial" charset="0"/>
                <a:ea typeface="ヒラギノ角ゴ Pro W3" pitchFamily="48" charset="-128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3B6CC39-D901-4533-A124-D859E9ED2E65}" type="slidenum">
              <a:rPr lang="en-US" altLang="en-US" sz="1400" smtClean="0">
                <a:latin typeface="Lucida Grande" pitchFamily="48" charset="0"/>
              </a:rPr>
              <a:pPr>
                <a:spcBef>
                  <a:spcPct val="0"/>
                </a:spcBef>
                <a:buFontTx/>
                <a:buNone/>
              </a:pPr>
              <a:t>7</a:t>
            </a:fld>
            <a:endParaRPr lang="en-US" altLang="en-US" sz="1400">
              <a:latin typeface="Lucida Grande" pitchFamily="48" charset="0"/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333965661"/>
              </p:ext>
            </p:extLst>
          </p:nvPr>
        </p:nvGraphicFramePr>
        <p:xfrm>
          <a:off x="1691680" y="1700808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What is being Identified?</a:t>
            </a:r>
            <a:br>
              <a:rPr lang="en-GB" dirty="0"/>
            </a:br>
            <a:endParaRPr lang="en-GB" dirty="0"/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>
          <a:xfrm>
            <a:off x="685800" y="1196975"/>
            <a:ext cx="7772400" cy="4160838"/>
          </a:xfrm>
        </p:spPr>
        <p:txBody>
          <a:bodyPr/>
          <a:lstStyle/>
          <a:p>
            <a:pPr marL="0" indent="0" defTabSz="4173538" eaLnBrk="1" hangingPunct="1">
              <a:buFontTx/>
              <a:buNone/>
            </a:pPr>
            <a:endParaRPr lang="en-US" altLang="en-US" dirty="0">
              <a:latin typeface="Arial" charset="0"/>
              <a:cs typeface="Arial" charset="0"/>
            </a:endParaRPr>
          </a:p>
          <a:p>
            <a:pPr marL="0" indent="0" defTabSz="4173538" eaLnBrk="1" hangingPunct="1">
              <a:buFontTx/>
              <a:buNone/>
            </a:pPr>
            <a:endParaRPr lang="en-US" altLang="en-US" dirty="0">
              <a:latin typeface="Arial" charset="0"/>
              <a:cs typeface="Arial" charset="0"/>
            </a:endParaRPr>
          </a:p>
          <a:p>
            <a:pPr marL="0" indent="0" defTabSz="4173538" eaLnBrk="1" hangingPunct="1">
              <a:buFontTx/>
              <a:buNone/>
            </a:pPr>
            <a:endParaRPr lang="en-US" altLang="en-US" dirty="0">
              <a:latin typeface="Arial" charset="0"/>
              <a:cs typeface="Arial" charset="0"/>
            </a:endParaRPr>
          </a:p>
          <a:p>
            <a:pPr marL="0" indent="0" defTabSz="4173538" eaLnBrk="1" hangingPunct="1">
              <a:buFontTx/>
              <a:buNone/>
            </a:pPr>
            <a:endParaRPr lang="en-US" altLang="en-US" sz="1600" b="1" dirty="0">
              <a:latin typeface="Arial" charset="0"/>
              <a:cs typeface="Arial" charset="0"/>
            </a:endParaRPr>
          </a:p>
          <a:p>
            <a:pPr marL="0" indent="0" defTabSz="4173538" eaLnBrk="1" hangingPunct="1">
              <a:buFontTx/>
              <a:buNone/>
            </a:pPr>
            <a:endParaRPr lang="en-US" altLang="en-US" sz="1600" b="1" dirty="0">
              <a:latin typeface="Arial" charset="0"/>
              <a:cs typeface="Arial" charset="0"/>
            </a:endParaRPr>
          </a:p>
          <a:p>
            <a:pPr marL="0" indent="0" defTabSz="4173538" eaLnBrk="1" hangingPunct="1">
              <a:buFontTx/>
              <a:buNone/>
            </a:pPr>
            <a:endParaRPr lang="en-US" altLang="en-US" sz="1600" b="1" dirty="0">
              <a:latin typeface="Arial" charset="0"/>
              <a:cs typeface="Arial" charset="0"/>
            </a:endParaRPr>
          </a:p>
          <a:p>
            <a:pPr marL="0" indent="0" defTabSz="4173538" eaLnBrk="1" hangingPunct="1">
              <a:buFontTx/>
              <a:buNone/>
            </a:pPr>
            <a:endParaRPr lang="en-US" altLang="en-US" sz="1600" b="1" dirty="0">
              <a:latin typeface="Arial" charset="0"/>
              <a:cs typeface="Arial" charset="0"/>
            </a:endParaRPr>
          </a:p>
          <a:p>
            <a:pPr marL="0" indent="0" defTabSz="4173538" eaLnBrk="1" hangingPunct="1">
              <a:buFontTx/>
              <a:buNone/>
            </a:pPr>
            <a:endParaRPr lang="en-US" altLang="en-US" sz="1600" b="1" dirty="0">
              <a:latin typeface="Arial" charset="0"/>
              <a:cs typeface="Arial" charset="0"/>
            </a:endParaRPr>
          </a:p>
          <a:p>
            <a:pPr marL="0" indent="0" defTabSz="4173538" eaLnBrk="1" hangingPunct="1">
              <a:buFontTx/>
              <a:buNone/>
            </a:pPr>
            <a:endParaRPr lang="en-US" altLang="en-US" sz="1600" b="1" dirty="0">
              <a:latin typeface="Arial" charset="0"/>
              <a:cs typeface="Arial" charset="0"/>
            </a:endParaRPr>
          </a:p>
          <a:p>
            <a:pPr marL="0" indent="0" algn="ctr" defTabSz="4173538" eaLnBrk="1" hangingPunct="1">
              <a:buFontTx/>
              <a:buNone/>
            </a:pPr>
            <a:endParaRPr lang="en-GB" altLang="en-US" sz="2000" b="1" i="1" dirty="0">
              <a:latin typeface="Arial" charset="0"/>
              <a:cs typeface="Arial" charset="0"/>
            </a:endParaRPr>
          </a:p>
          <a:p>
            <a:pPr marL="0" indent="0" algn="ctr" defTabSz="4173538" eaLnBrk="1" hangingPunct="1">
              <a:buFontTx/>
              <a:buNone/>
            </a:pPr>
            <a:endParaRPr lang="en-GB" altLang="en-US" sz="2000" b="1" i="1" dirty="0">
              <a:latin typeface="Arial" charset="0"/>
              <a:cs typeface="Arial" charset="0"/>
            </a:endParaRPr>
          </a:p>
          <a:p>
            <a:pPr marL="0" indent="0" algn="ctr" defTabSz="4173538" eaLnBrk="1" hangingPunct="1">
              <a:buFontTx/>
              <a:buNone/>
            </a:pPr>
            <a:r>
              <a:rPr lang="en-GB" altLang="en-US" b="1" i="1" dirty="0">
                <a:latin typeface="Arial" charset="0"/>
                <a:cs typeface="Arial" charset="0"/>
              </a:rPr>
              <a:t>Any of these may be needed to be persistently identified depending on the situation</a:t>
            </a:r>
          </a:p>
        </p:txBody>
      </p:sp>
      <p:pic>
        <p:nvPicPr>
          <p:cNvPr id="2355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1125538"/>
            <a:ext cx="6083300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557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ヒラギノ角ゴ Pro W3" pitchFamily="48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200">
                <a:solidFill>
                  <a:srgbClr val="3C8C93"/>
                </a:solidFill>
                <a:latin typeface="Arial" charset="0"/>
                <a:ea typeface="ヒラギノ角ゴ Pro W3" pitchFamily="48" charset="-128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48" charset="-128"/>
                <a:cs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A88BD44-A346-4A85-912E-3B6108CB30DA}" type="slidenum">
              <a:rPr lang="en-US" altLang="en-US" sz="1400" smtClean="0">
                <a:latin typeface="Lucida Grande" pitchFamily="48" charset="0"/>
              </a:rPr>
              <a:pPr>
                <a:spcBef>
                  <a:spcPct val="0"/>
                </a:spcBef>
                <a:buFontTx/>
                <a:buNone/>
              </a:pPr>
              <a:t>8</a:t>
            </a:fld>
            <a:endParaRPr lang="en-US" altLang="en-US" sz="1400">
              <a:latin typeface="Lucida Grande" pitchFamily="4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8559" y="1097298"/>
            <a:ext cx="15685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rgbClr val="00B050"/>
                </a:solidFill>
              </a:rPr>
              <a:t>the concept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220072" y="1172392"/>
            <a:ext cx="30963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rgbClr val="00B050"/>
                </a:solidFill>
              </a:rPr>
              <a:t>Specific version, defined functionality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71600" y="4214794"/>
            <a:ext cx="42484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rgbClr val="00B050"/>
                </a:solidFill>
              </a:rPr>
              <a:t>Specific version for a specific operating system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79311" y="2865130"/>
            <a:ext cx="16196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rgbClr val="00B050"/>
                </a:solidFill>
              </a:rPr>
              <a:t>On my machine</a:t>
            </a:r>
          </a:p>
        </p:txBody>
      </p:sp>
      <p:cxnSp>
        <p:nvCxnSpPr>
          <p:cNvPr id="6" name="Straight Arrow Connector 5"/>
          <p:cNvCxnSpPr/>
          <p:nvPr/>
        </p:nvCxnSpPr>
        <p:spPr bwMode="auto">
          <a:xfrm>
            <a:off x="1259632" y="1512797"/>
            <a:ext cx="576064" cy="0"/>
          </a:xfrm>
          <a:prstGeom prst="straightConnector1">
            <a:avLst/>
          </a:prstGeom>
          <a:ln>
            <a:solidFill>
              <a:srgbClr val="00B050"/>
            </a:solidFill>
            <a:headEnd type="none" w="med" len="me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 bwMode="auto">
          <a:xfrm flipV="1">
            <a:off x="4499992" y="3683934"/>
            <a:ext cx="432048" cy="64200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Straight Arrow Connector 14"/>
          <p:cNvCxnSpPr/>
          <p:nvPr/>
        </p:nvCxnSpPr>
        <p:spPr bwMode="auto">
          <a:xfrm flipH="1">
            <a:off x="4320457" y="1700808"/>
            <a:ext cx="899615" cy="52526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>
            <a:off x="7289147" y="3573016"/>
            <a:ext cx="0" cy="33742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Example: </a:t>
            </a:r>
            <a:r>
              <a:rPr lang="en-GB" dirty="0" err="1"/>
              <a:t>Mantid</a:t>
            </a:r>
            <a:endParaRPr lang="en-GB" dirty="0"/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 err="1">
                <a:latin typeface="Arial" charset="0"/>
                <a:cs typeface="Arial" charset="0"/>
              </a:rPr>
              <a:t>Mantid</a:t>
            </a:r>
            <a:r>
              <a:rPr lang="en-US" altLang="en-US" dirty="0">
                <a:latin typeface="Arial" charset="0"/>
                <a:cs typeface="Arial" charset="0"/>
              </a:rPr>
              <a:t> is an open source development for data analysis in the Neutron Scattering Community with a large software development team</a:t>
            </a:r>
          </a:p>
          <a:p>
            <a:pPr>
              <a:defRPr/>
            </a:pPr>
            <a:r>
              <a:rPr lang="en-US" altLang="en-US" dirty="0">
                <a:latin typeface="Arial" charset="0"/>
                <a:cs typeface="Arial" charset="0"/>
              </a:rPr>
              <a:t>Approach</a:t>
            </a:r>
          </a:p>
          <a:p>
            <a:pPr lvl="1">
              <a:defRPr/>
            </a:pPr>
            <a:r>
              <a:rPr lang="en-US" altLang="en-US" dirty="0">
                <a:latin typeface="Arial" charset="0"/>
                <a:cs typeface="Arial" charset="0"/>
              </a:rPr>
              <a:t>Product level DOI for the concept of the software</a:t>
            </a:r>
          </a:p>
          <a:p>
            <a:pPr lvl="1">
              <a:defRPr/>
            </a:pPr>
            <a:r>
              <a:rPr lang="en-US" altLang="en-US" dirty="0">
                <a:latin typeface="Arial" charset="0"/>
                <a:cs typeface="Arial" charset="0"/>
              </a:rPr>
              <a:t>Each new version has its own DOI, crediting those who worked on that version. </a:t>
            </a:r>
          </a:p>
          <a:p>
            <a:pPr lvl="2">
              <a:defRPr/>
            </a:pPr>
            <a:r>
              <a:rPr lang="en-US" altLang="en-US" dirty="0">
                <a:latin typeface="Arial" charset="0"/>
                <a:cs typeface="Arial" charset="0"/>
              </a:rPr>
              <a:t>Uses </a:t>
            </a:r>
            <a:r>
              <a:rPr lang="en-US" altLang="en-US" dirty="0" err="1">
                <a:latin typeface="Arial" charset="0"/>
                <a:cs typeface="Arial" charset="0"/>
              </a:rPr>
              <a:t>IsPartOf</a:t>
            </a:r>
            <a:r>
              <a:rPr lang="en-US" altLang="en-US" dirty="0">
                <a:latin typeface="Arial" charset="0"/>
                <a:cs typeface="Arial" charset="0"/>
              </a:rPr>
              <a:t> to link back to the Product and </a:t>
            </a:r>
            <a:r>
              <a:rPr lang="en-US" altLang="en-US" dirty="0" err="1">
                <a:latin typeface="Arial" charset="0"/>
                <a:cs typeface="Arial" charset="0"/>
              </a:rPr>
              <a:t>IsNextVersion</a:t>
            </a:r>
            <a:r>
              <a:rPr lang="en-US" altLang="en-US" dirty="0">
                <a:latin typeface="Arial" charset="0"/>
                <a:cs typeface="Arial" charset="0"/>
              </a:rPr>
              <a:t>/</a:t>
            </a:r>
            <a:r>
              <a:rPr lang="en-US" altLang="en-US" dirty="0" err="1">
                <a:latin typeface="Arial" charset="0"/>
                <a:cs typeface="Arial" charset="0"/>
              </a:rPr>
              <a:t>IsPreviousVersion</a:t>
            </a:r>
            <a:r>
              <a:rPr lang="en-US" altLang="en-US" dirty="0">
                <a:latin typeface="Arial" charset="0"/>
                <a:cs typeface="Arial" charset="0"/>
              </a:rPr>
              <a:t> to relate version levels</a:t>
            </a:r>
          </a:p>
          <a:p>
            <a:pPr>
              <a:defRPr/>
            </a:pPr>
            <a:r>
              <a:rPr lang="en-US" altLang="en-US" dirty="0">
                <a:latin typeface="Arial" charset="0"/>
                <a:cs typeface="Arial" charset="0"/>
              </a:rPr>
              <a:t>Users of the software can cite the software version used for the analysis.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TFC_PowerPoint_template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Lucida Grande"/>
        <a:ea typeface="ヒラギノ角ゴ Pro W3"/>
        <a:cs typeface=""/>
      </a:majorFont>
      <a:minorFont>
        <a:latin typeface="Lucida Grande"/>
        <a:ea typeface="ヒラギノ角ゴ Pro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Grande" pitchFamily="84" charset="0"/>
            <a:ea typeface="ヒラギノ角ゴ Pro W3" pitchFamily="8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Grande" pitchFamily="84" charset="0"/>
            <a:ea typeface="ヒラギノ角ゴ Pro W3" pitchFamily="84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Lucida Grande"/>
        <a:ea typeface="ヒラギノ角ゴ Pro W3"/>
        <a:cs typeface=""/>
      </a:majorFont>
      <a:minorFont>
        <a:latin typeface="Lucida Grande"/>
        <a:ea typeface="ヒラギノ角ゴ Pro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Grande" pitchFamily="84" charset="0"/>
            <a:ea typeface="ヒラギノ角ゴ Pro W3" pitchFamily="8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Grande" pitchFamily="84" charset="0"/>
            <a:ea typeface="ヒラギノ角ゴ Pro W3" pitchFamily="84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LongProperties xmlns="http://schemas.microsoft.com/office/2006/metadata/longProperties"/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ADE8D93AB95AE42BDA933E15459E689" ma:contentTypeVersion="0" ma:contentTypeDescription="Create a new document." ma:contentTypeScope="" ma:versionID="c50b000d44b85ff6ec44a33c2ccd26a4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64490b4aec6201516c3a874156f37b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7E48F0D-BF64-462E-8350-40C896A295A7}">
  <ds:schemaRefs>
    <ds:schemaRef ds:uri="http://schemas.microsoft.com/office/2006/metadata/longProperties"/>
  </ds:schemaRefs>
</ds:datastoreItem>
</file>

<file path=customXml/itemProps2.xml><?xml version="1.0" encoding="utf-8"?>
<ds:datastoreItem xmlns:ds="http://schemas.openxmlformats.org/officeDocument/2006/customXml" ds:itemID="{73EDCE58-FF70-4850-B52B-E5D4645DF059}">
  <ds:schemaRefs>
    <ds:schemaRef ds:uri="http://purl.org/dc/terms/"/>
    <ds:schemaRef ds:uri="http://purl.org/dc/dcmitype/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2AEDD1CD-9190-4F8F-B585-354F10A56AC8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A449AC8E-C712-4CB4-BAD7-15188B1B2DD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STFC_PowerPoint_template</Template>
  <TotalTime>0</TotalTime>
  <Words>1144</Words>
  <Application>Microsoft Office PowerPoint</Application>
  <PresentationFormat>On-screen Show (4:3)</PresentationFormat>
  <Paragraphs>152</Paragraphs>
  <Slides>20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Lucida Grande</vt:lpstr>
      <vt:lpstr>STFC_PowerPoint_template</vt:lpstr>
      <vt:lpstr>1_Blank Presentation</vt:lpstr>
      <vt:lpstr>Why is persistently identifying your software a good idea?</vt:lpstr>
      <vt:lpstr>Software</vt:lpstr>
      <vt:lpstr>Why am I interested? </vt:lpstr>
      <vt:lpstr>Software RRR: Aims</vt:lpstr>
      <vt:lpstr>What do we mean by software?</vt:lpstr>
      <vt:lpstr>What do we mean by persistent identification?</vt:lpstr>
      <vt:lpstr>Why persistently identify software?</vt:lpstr>
      <vt:lpstr>What is being Identified? </vt:lpstr>
      <vt:lpstr>Example: Mantid</vt:lpstr>
      <vt:lpstr>Real life example</vt:lpstr>
      <vt:lpstr>Finding &amp; (Re)Using software</vt:lpstr>
      <vt:lpstr>Metadata and DOIs</vt:lpstr>
      <vt:lpstr>DataCite metadata</vt:lpstr>
      <vt:lpstr>DataCite Creator</vt:lpstr>
      <vt:lpstr>DataCite Creator Examples</vt:lpstr>
      <vt:lpstr>DataCite Title </vt:lpstr>
      <vt:lpstr>DataCite Description</vt:lpstr>
      <vt:lpstr>DataCite Relation type</vt:lpstr>
      <vt:lpstr>Conclusions and Next Steps</vt:lpstr>
      <vt:lpstr>Thanks</vt:lpstr>
    </vt:vector>
  </TitlesOfParts>
  <Company>STFC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STFC Corporate PowerPoint Template</dc:title>
  <dc:creator>kw77</dc:creator>
  <cp:lastModifiedBy>Jones, Catherine (STFC,RAL,TECH)</cp:lastModifiedBy>
  <cp:revision>110</cp:revision>
  <dcterms:created xsi:type="dcterms:W3CDTF">2012-07-12T11:46:55Z</dcterms:created>
  <dcterms:modified xsi:type="dcterms:W3CDTF">2026-02-23T13:31:54Z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">
    <vt:lpwstr>Document</vt:lpwstr>
  </property>
  <property fmtid="{D5CDD505-2E9C-101B-9397-08002B2CF9AE}" pid="3" name="display_urn:schemas-microsoft-com:office:office#Editor">
    <vt:lpwstr>Summers, Karen (STFC,RAL,OBR)</vt:lpwstr>
  </property>
  <property fmtid="{D5CDD505-2E9C-101B-9397-08002B2CF9AE}" pid="4" name="xd_Signature">
    <vt:lpwstr/>
  </property>
  <property fmtid="{D5CDD505-2E9C-101B-9397-08002B2CF9AE}" pid="5" name="display_urn:schemas-microsoft-com:office:office#Author">
    <vt:lpwstr>Summers, Karen (STFC,RAL,OBR)</vt:lpwstr>
  </property>
  <property fmtid="{D5CDD505-2E9C-101B-9397-08002B2CF9AE}" pid="6" name="TemplateUrl">
    <vt:lpwstr/>
  </property>
  <property fmtid="{D5CDD505-2E9C-101B-9397-08002B2CF9AE}" pid="7" name="xd_ProgID">
    <vt:lpwstr/>
  </property>
  <property fmtid="{D5CDD505-2E9C-101B-9397-08002B2CF9AE}" pid="8" name="PublishingStartDate">
    <vt:lpwstr/>
  </property>
  <property fmtid="{D5CDD505-2E9C-101B-9397-08002B2CF9AE}" pid="9" name="PublishingExpirationDate">
    <vt:lpwstr/>
  </property>
  <property fmtid="{D5CDD505-2E9C-101B-9397-08002B2CF9AE}" pid="10" name="ContentTypeId">
    <vt:lpwstr>0x010100F731947B08D5984288BC8B16A979FF50</vt:lpwstr>
  </property>
</Properties>
</file>