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12">
  <p:sldMasterIdLst>
    <p:sldMasterId id="2147483681" r:id="rId4"/>
    <p:sldMasterId id="2147483700" r:id="rId5"/>
  </p:sldMasterIdLst>
  <p:notesMasterIdLst>
    <p:notesMasterId r:id="rId14"/>
  </p:notesMasterIdLst>
  <p:sldIdLst>
    <p:sldId id="257" r:id="rId6"/>
    <p:sldId id="312" r:id="rId7"/>
    <p:sldId id="303" r:id="rId8"/>
    <p:sldId id="307" r:id="rId9"/>
    <p:sldId id="292" r:id="rId10"/>
    <p:sldId id="313" r:id="rId11"/>
    <p:sldId id="305" r:id="rId12"/>
    <p:sldId id="31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3D33"/>
    <a:srgbClr val="003088"/>
    <a:srgbClr val="2E2C61"/>
    <a:srgbClr val="000000"/>
    <a:srgbClr val="F08900"/>
    <a:srgbClr val="FF6900"/>
    <a:srgbClr val="1E5DF8"/>
    <a:srgbClr val="626262"/>
    <a:srgbClr val="FFFFFF"/>
    <a:srgbClr val="00B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D2512F-3BB6-626E-9E46-174A3B5545AE}" v="508" dt="2020-10-20T12:06:16.1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94118" autoAdjust="0"/>
  </p:normalViewPr>
  <p:slideViewPr>
    <p:cSldViewPr snapToGrid="0" snapToObjects="1">
      <p:cViewPr varScale="1">
        <p:scale>
          <a:sx n="90" d="100"/>
          <a:sy n="90" d="100"/>
        </p:scale>
        <p:origin x="102" y="342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, Catherine (STFC,RAL,TECH)" userId="S::catherine.jones@stfc.ac.uk::00a67cca-117a-40ab-abff-d2bc8d4441db" providerId="AD" clId="Web-{EAD2512F-3BB6-626E-9E46-174A3B5545AE}"/>
    <pc:docChg chg="modSld">
      <pc:chgData name="Jones, Catherine (STFC,RAL,TECH)" userId="S::catherine.jones@stfc.ac.uk::00a67cca-117a-40ab-abff-d2bc8d4441db" providerId="AD" clId="Web-{EAD2512F-3BB6-626E-9E46-174A3B5545AE}" dt="2020-10-20T12:06:21.874" v="507" actId="1076"/>
      <pc:docMkLst>
        <pc:docMk/>
      </pc:docMkLst>
      <pc:sldChg chg="modSp">
        <pc:chgData name="Jones, Catherine (STFC,RAL,TECH)" userId="S::catherine.jones@stfc.ac.uk::00a67cca-117a-40ab-abff-d2bc8d4441db" providerId="AD" clId="Web-{EAD2512F-3BB6-626E-9E46-174A3B5545AE}" dt="2020-10-20T11:59:06.420" v="150" actId="20577"/>
        <pc:sldMkLst>
          <pc:docMk/>
          <pc:sldMk cId="1423776892" sldId="290"/>
        </pc:sldMkLst>
        <pc:spChg chg="mod">
          <ac:chgData name="Jones, Catherine (STFC,RAL,TECH)" userId="S::catherine.jones@stfc.ac.uk::00a67cca-117a-40ab-abff-d2bc8d4441db" providerId="AD" clId="Web-{EAD2512F-3BB6-626E-9E46-174A3B5545AE}" dt="2020-10-20T11:59:06.420" v="150" actId="20577"/>
          <ac:spMkLst>
            <pc:docMk/>
            <pc:sldMk cId="1423776892" sldId="290"/>
            <ac:spMk id="3" creationId="{00000000-0000-0000-0000-000000000000}"/>
          </ac:spMkLst>
        </pc:spChg>
      </pc:sldChg>
      <pc:sldChg chg="modSp">
        <pc:chgData name="Jones, Catherine (STFC,RAL,TECH)" userId="S::catherine.jones@stfc.ac.uk::00a67cca-117a-40ab-abff-d2bc8d4441db" providerId="AD" clId="Web-{EAD2512F-3BB6-626E-9E46-174A3B5545AE}" dt="2020-10-20T11:57:13.022" v="43" actId="20577"/>
        <pc:sldMkLst>
          <pc:docMk/>
          <pc:sldMk cId="1123507331" sldId="339"/>
        </pc:sldMkLst>
        <pc:spChg chg="mod">
          <ac:chgData name="Jones, Catherine (STFC,RAL,TECH)" userId="S::catherine.jones@stfc.ac.uk::00a67cca-117a-40ab-abff-d2bc8d4441db" providerId="AD" clId="Web-{EAD2512F-3BB6-626E-9E46-174A3B5545AE}" dt="2020-10-20T11:57:13.022" v="43" actId="20577"/>
          <ac:spMkLst>
            <pc:docMk/>
            <pc:sldMk cId="1123507331" sldId="339"/>
            <ac:spMk id="3" creationId="{00000000-0000-0000-0000-000000000000}"/>
          </ac:spMkLst>
        </pc:spChg>
      </pc:sldChg>
      <pc:sldChg chg="modSp">
        <pc:chgData name="Jones, Catherine (STFC,RAL,TECH)" userId="S::catherine.jones@stfc.ac.uk::00a67cca-117a-40ab-abff-d2bc8d4441db" providerId="AD" clId="Web-{EAD2512F-3BB6-626E-9E46-174A3B5545AE}" dt="2020-10-20T11:55:56.579" v="38" actId="20577"/>
        <pc:sldMkLst>
          <pc:docMk/>
          <pc:sldMk cId="906904062" sldId="340"/>
        </pc:sldMkLst>
        <pc:spChg chg="mod">
          <ac:chgData name="Jones, Catherine (STFC,RAL,TECH)" userId="S::catherine.jones@stfc.ac.uk::00a67cca-117a-40ab-abff-d2bc8d4441db" providerId="AD" clId="Web-{EAD2512F-3BB6-626E-9E46-174A3B5545AE}" dt="2020-10-20T11:55:56.579" v="38" actId="20577"/>
          <ac:spMkLst>
            <pc:docMk/>
            <pc:sldMk cId="906904062" sldId="340"/>
            <ac:spMk id="3" creationId="{00000000-0000-0000-0000-000000000000}"/>
          </ac:spMkLst>
        </pc:spChg>
      </pc:sldChg>
      <pc:sldChg chg="addSp modSp">
        <pc:chgData name="Jones, Catherine (STFC,RAL,TECH)" userId="S::catherine.jones@stfc.ac.uk::00a67cca-117a-40ab-abff-d2bc8d4441db" providerId="AD" clId="Web-{EAD2512F-3BB6-626E-9E46-174A3B5545AE}" dt="2020-10-20T12:06:21.874" v="507" actId="1076"/>
        <pc:sldMkLst>
          <pc:docMk/>
          <pc:sldMk cId="2862248485" sldId="343"/>
        </pc:sldMkLst>
        <pc:spChg chg="mod">
          <ac:chgData name="Jones, Catherine (STFC,RAL,TECH)" userId="S::catherine.jones@stfc.ac.uk::00a67cca-117a-40ab-abff-d2bc8d4441db" providerId="AD" clId="Web-{EAD2512F-3BB6-626E-9E46-174A3B5545AE}" dt="2020-10-20T12:05:14.587" v="497" actId="20577"/>
          <ac:spMkLst>
            <pc:docMk/>
            <pc:sldMk cId="2862248485" sldId="343"/>
            <ac:spMk id="3" creationId="{00000000-0000-0000-0000-000000000000}"/>
          </ac:spMkLst>
        </pc:spChg>
        <pc:graphicFrameChg chg="add mod modGraphic">
          <ac:chgData name="Jones, Catherine (STFC,RAL,TECH)" userId="S::catherine.jones@stfc.ac.uk::00a67cca-117a-40ab-abff-d2bc8d4441db" providerId="AD" clId="Web-{EAD2512F-3BB6-626E-9E46-174A3B5545AE}" dt="2020-10-20T12:06:21.874" v="507" actId="1076"/>
          <ac:graphicFrameMkLst>
            <pc:docMk/>
            <pc:sldMk cId="2862248485" sldId="343"/>
            <ac:graphicFrameMk id="5" creationId="{3B5EAD1B-2374-4103-AD43-9FDDAE699E99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64529-CF4D-41E1-AC3F-09A8C44C3355}" type="doc">
      <dgm:prSet loTypeId="urn:microsoft.com/office/officeart/2005/8/layout/radia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2E134F-4356-4A6E-85C3-D62FC34810E4}">
      <dgm:prSet phldrT="[Text]" custT="1"/>
      <dgm:spPr/>
      <dgm:t>
        <a:bodyPr/>
        <a:lstStyle/>
        <a:p>
          <a:r>
            <a:rPr lang="en-US" sz="1600" dirty="0" smtClean="0"/>
            <a:t>Energy Consumption</a:t>
          </a:r>
          <a:endParaRPr lang="en-US" sz="1600" dirty="0"/>
        </a:p>
      </dgm:t>
    </dgm:pt>
    <dgm:pt modelId="{33E063B7-AC87-4A6B-B5E5-751599DDA6EF}" type="parTrans" cxnId="{B0B9CB98-ADD0-4F79-AA88-8865935357C2}">
      <dgm:prSet/>
      <dgm:spPr/>
      <dgm:t>
        <a:bodyPr/>
        <a:lstStyle/>
        <a:p>
          <a:endParaRPr lang="en-US"/>
        </a:p>
      </dgm:t>
    </dgm:pt>
    <dgm:pt modelId="{669C90CB-6230-4077-9585-57B431A5563D}" type="sibTrans" cxnId="{B0B9CB98-ADD0-4F79-AA88-8865935357C2}">
      <dgm:prSet/>
      <dgm:spPr/>
      <dgm:t>
        <a:bodyPr/>
        <a:lstStyle/>
        <a:p>
          <a:endParaRPr lang="en-US"/>
        </a:p>
      </dgm:t>
    </dgm:pt>
    <dgm:pt modelId="{2B72E714-1D9C-4866-B90F-C7F82F07A144}">
      <dgm:prSet phldrT="[Text]" custT="1"/>
      <dgm:spPr/>
      <dgm:t>
        <a:bodyPr/>
        <a:lstStyle/>
        <a:p>
          <a:r>
            <a:rPr lang="en-US" sz="1800" dirty="0" smtClean="0"/>
            <a:t>Risk to content</a:t>
          </a:r>
          <a:endParaRPr lang="en-US" sz="1800" dirty="0"/>
        </a:p>
      </dgm:t>
    </dgm:pt>
    <dgm:pt modelId="{B64626E2-F559-4153-8082-88E436092AA0}" type="parTrans" cxnId="{971D1C42-E153-45CE-84A2-34A8993993DB}">
      <dgm:prSet/>
      <dgm:spPr/>
      <dgm:t>
        <a:bodyPr/>
        <a:lstStyle/>
        <a:p>
          <a:endParaRPr lang="en-US"/>
        </a:p>
      </dgm:t>
    </dgm:pt>
    <dgm:pt modelId="{D80F2308-A20B-4BE2-B3F6-19EABE88D1EF}" type="sibTrans" cxnId="{971D1C42-E153-45CE-84A2-34A8993993DB}">
      <dgm:prSet/>
      <dgm:spPr/>
      <dgm:t>
        <a:bodyPr/>
        <a:lstStyle/>
        <a:p>
          <a:endParaRPr lang="en-US"/>
        </a:p>
      </dgm:t>
    </dgm:pt>
    <dgm:pt modelId="{7F0529A9-57CB-44D9-8D30-E3DBB20CEC58}">
      <dgm:prSet phldrT="[Text]" custT="1"/>
      <dgm:spPr/>
      <dgm:t>
        <a:bodyPr/>
        <a:lstStyle/>
        <a:p>
          <a:r>
            <a:rPr lang="en-US" sz="1800" dirty="0" smtClean="0"/>
            <a:t>Collections where we are the primary holder</a:t>
          </a:r>
          <a:endParaRPr lang="en-US" sz="1800" dirty="0"/>
        </a:p>
      </dgm:t>
    </dgm:pt>
    <dgm:pt modelId="{C536EA54-0034-40B6-8CEC-5FDDA3D1B946}" type="parTrans" cxnId="{E15EE79D-F0BD-4B86-9556-15058C668103}">
      <dgm:prSet/>
      <dgm:spPr/>
      <dgm:t>
        <a:bodyPr/>
        <a:lstStyle/>
        <a:p>
          <a:endParaRPr lang="en-US"/>
        </a:p>
      </dgm:t>
    </dgm:pt>
    <dgm:pt modelId="{2C64B391-32B4-47E7-B077-7855C7E1C11A}" type="sibTrans" cxnId="{E15EE79D-F0BD-4B86-9556-15058C668103}">
      <dgm:prSet/>
      <dgm:spPr/>
      <dgm:t>
        <a:bodyPr/>
        <a:lstStyle/>
        <a:p>
          <a:endParaRPr lang="en-US"/>
        </a:p>
      </dgm:t>
    </dgm:pt>
    <dgm:pt modelId="{5617FA99-E8BF-41B6-B9BE-5C6A739355E8}">
      <dgm:prSet phldrT="[Text]" custT="1"/>
      <dgm:spPr/>
      <dgm:t>
        <a:bodyPr/>
        <a:lstStyle/>
        <a:p>
          <a:r>
            <a:rPr lang="en-US" sz="1800" dirty="0" smtClean="0"/>
            <a:t>Service reliability</a:t>
          </a:r>
          <a:endParaRPr lang="en-US" sz="1800" dirty="0"/>
        </a:p>
      </dgm:t>
    </dgm:pt>
    <dgm:pt modelId="{FBDAA9DD-5D99-4E8C-8E6C-05383626EEC5}" type="parTrans" cxnId="{5AA219E6-FC0E-4225-AB57-1606898B79EE}">
      <dgm:prSet/>
      <dgm:spPr/>
      <dgm:t>
        <a:bodyPr/>
        <a:lstStyle/>
        <a:p>
          <a:endParaRPr lang="en-US"/>
        </a:p>
      </dgm:t>
    </dgm:pt>
    <dgm:pt modelId="{96C155F2-595A-4B6B-B2B0-B3ACBD0C2CE2}" type="sibTrans" cxnId="{5AA219E6-FC0E-4225-AB57-1606898B79EE}">
      <dgm:prSet/>
      <dgm:spPr/>
      <dgm:t>
        <a:bodyPr/>
        <a:lstStyle/>
        <a:p>
          <a:endParaRPr lang="en-US"/>
        </a:p>
      </dgm:t>
    </dgm:pt>
    <dgm:pt modelId="{6C5D0B12-A81C-4008-907D-EDBA5ACA9A8A}">
      <dgm:prSet phldrT="[Text]" custT="1"/>
      <dgm:spPr/>
      <dgm:t>
        <a:bodyPr/>
        <a:lstStyle/>
        <a:p>
          <a:r>
            <a:rPr lang="en-US" sz="1800" dirty="0" smtClean="0"/>
            <a:t>Service response speed</a:t>
          </a:r>
          <a:endParaRPr lang="en-US" sz="1800" dirty="0"/>
        </a:p>
      </dgm:t>
    </dgm:pt>
    <dgm:pt modelId="{059A80E4-EEE2-47E7-988F-3AFE7C80A553}" type="parTrans" cxnId="{19FB4FD5-C86B-42F9-AAEB-ECF96E0C999E}">
      <dgm:prSet/>
      <dgm:spPr/>
      <dgm:t>
        <a:bodyPr/>
        <a:lstStyle/>
        <a:p>
          <a:endParaRPr lang="en-US"/>
        </a:p>
      </dgm:t>
    </dgm:pt>
    <dgm:pt modelId="{31FAA70C-0E70-441B-BE5F-9D4DC862D170}" type="sibTrans" cxnId="{19FB4FD5-C86B-42F9-AAEB-ECF96E0C999E}">
      <dgm:prSet/>
      <dgm:spPr/>
      <dgm:t>
        <a:bodyPr/>
        <a:lstStyle/>
        <a:p>
          <a:endParaRPr lang="en-US"/>
        </a:p>
      </dgm:t>
    </dgm:pt>
    <dgm:pt modelId="{646F949B-5CBA-4B24-AC43-BD3E976065FB}">
      <dgm:prSet phldrT="[Text]" custT="1"/>
      <dgm:spPr/>
      <dgm:t>
        <a:bodyPr/>
        <a:lstStyle/>
        <a:p>
          <a:r>
            <a:rPr lang="en-US" sz="1800" dirty="0" smtClean="0"/>
            <a:t>Resourcing</a:t>
          </a:r>
          <a:endParaRPr lang="en-US" sz="1800" dirty="0"/>
        </a:p>
      </dgm:t>
    </dgm:pt>
    <dgm:pt modelId="{59824275-E104-4D41-AB3D-EF73C4D14448}" type="parTrans" cxnId="{87B8E221-40B4-4344-B394-A9C4A56BE280}">
      <dgm:prSet/>
      <dgm:spPr/>
      <dgm:t>
        <a:bodyPr/>
        <a:lstStyle/>
        <a:p>
          <a:endParaRPr lang="en-US"/>
        </a:p>
      </dgm:t>
    </dgm:pt>
    <dgm:pt modelId="{FE258954-8155-4FE6-8E9C-123010F0E5BE}" type="sibTrans" cxnId="{87B8E221-40B4-4344-B394-A9C4A56BE280}">
      <dgm:prSet/>
      <dgm:spPr/>
      <dgm:t>
        <a:bodyPr/>
        <a:lstStyle/>
        <a:p>
          <a:endParaRPr lang="en-US"/>
        </a:p>
      </dgm:t>
    </dgm:pt>
    <dgm:pt modelId="{982D60D8-71E6-4381-AEDC-7EF4E7731C35}">
      <dgm:prSet phldrT="[Text]" custT="1"/>
      <dgm:spPr/>
      <dgm:t>
        <a:bodyPr/>
        <a:lstStyle/>
        <a:p>
          <a:r>
            <a:rPr lang="en-US" sz="1800" dirty="0" smtClean="0"/>
            <a:t>Risk appetite for new architecture</a:t>
          </a:r>
          <a:endParaRPr lang="en-US" sz="1800" dirty="0"/>
        </a:p>
      </dgm:t>
    </dgm:pt>
    <dgm:pt modelId="{EE138DA1-6A07-402F-8CEA-E41068322C2E}" type="parTrans" cxnId="{6739A551-1B50-4241-B378-77AA480CEE46}">
      <dgm:prSet/>
      <dgm:spPr/>
      <dgm:t>
        <a:bodyPr/>
        <a:lstStyle/>
        <a:p>
          <a:endParaRPr lang="en-US"/>
        </a:p>
      </dgm:t>
    </dgm:pt>
    <dgm:pt modelId="{CFD51B06-2868-4150-8022-1DF26E3F8632}" type="sibTrans" cxnId="{6739A551-1B50-4241-B378-77AA480CEE46}">
      <dgm:prSet/>
      <dgm:spPr/>
      <dgm:t>
        <a:bodyPr/>
        <a:lstStyle/>
        <a:p>
          <a:endParaRPr lang="en-US"/>
        </a:p>
      </dgm:t>
    </dgm:pt>
    <dgm:pt modelId="{53214807-B9D3-4041-8BE9-1DEBA117E044}" type="pres">
      <dgm:prSet presAssocID="{F2064529-CF4D-41E1-AC3F-09A8C44C335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D74DA0-278F-42C0-89AD-8EC949284752}" type="pres">
      <dgm:prSet presAssocID="{7B2E134F-4356-4A6E-85C3-D62FC34810E4}" presName="centerShape" presStyleLbl="node0" presStyleIdx="0" presStyleCnt="1" custScaleX="116758" custScaleY="116758"/>
      <dgm:spPr/>
      <dgm:t>
        <a:bodyPr/>
        <a:lstStyle/>
        <a:p>
          <a:endParaRPr lang="en-US"/>
        </a:p>
      </dgm:t>
    </dgm:pt>
    <dgm:pt modelId="{4985C5E4-EFCA-4C5B-BE31-79803B885256}" type="pres">
      <dgm:prSet presAssocID="{B64626E2-F559-4153-8082-88E436092AA0}" presName="Name9" presStyleLbl="parChTrans1D2" presStyleIdx="0" presStyleCnt="6"/>
      <dgm:spPr/>
      <dgm:t>
        <a:bodyPr/>
        <a:lstStyle/>
        <a:p>
          <a:endParaRPr lang="en-US"/>
        </a:p>
      </dgm:t>
    </dgm:pt>
    <dgm:pt modelId="{4C486264-4D5D-4BE6-80C3-721D9C77A2C5}" type="pres">
      <dgm:prSet presAssocID="{B64626E2-F559-4153-8082-88E436092AA0}" presName="connTx" presStyleLbl="parChTrans1D2" presStyleIdx="0" presStyleCnt="6"/>
      <dgm:spPr/>
      <dgm:t>
        <a:bodyPr/>
        <a:lstStyle/>
        <a:p>
          <a:endParaRPr lang="en-US"/>
        </a:p>
      </dgm:t>
    </dgm:pt>
    <dgm:pt modelId="{5287C6EF-5FE4-4461-B5FF-03A2E384104A}" type="pres">
      <dgm:prSet presAssocID="{2B72E714-1D9C-4866-B90F-C7F82F07A144}" presName="node" presStyleLbl="node1" presStyleIdx="0" presStyleCnt="6" custScaleX="116758" custScaleY="116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6AD5D-D3AC-45A2-A4CE-7ABA5C271A8D}" type="pres">
      <dgm:prSet presAssocID="{C536EA54-0034-40B6-8CEC-5FDDA3D1B946}" presName="Name9" presStyleLbl="parChTrans1D2" presStyleIdx="1" presStyleCnt="6"/>
      <dgm:spPr/>
      <dgm:t>
        <a:bodyPr/>
        <a:lstStyle/>
        <a:p>
          <a:endParaRPr lang="en-US"/>
        </a:p>
      </dgm:t>
    </dgm:pt>
    <dgm:pt modelId="{1DC5A636-3596-4D73-8B4E-F81C5C04F61C}" type="pres">
      <dgm:prSet presAssocID="{C536EA54-0034-40B6-8CEC-5FDDA3D1B946}" presName="connTx" presStyleLbl="parChTrans1D2" presStyleIdx="1" presStyleCnt="6"/>
      <dgm:spPr/>
      <dgm:t>
        <a:bodyPr/>
        <a:lstStyle/>
        <a:p>
          <a:endParaRPr lang="en-US"/>
        </a:p>
      </dgm:t>
    </dgm:pt>
    <dgm:pt modelId="{D920E02B-F0EE-4B2A-8980-64EBDA63739F}" type="pres">
      <dgm:prSet presAssocID="{7F0529A9-57CB-44D9-8D30-E3DBB20CEC58}" presName="node" presStyleLbl="node1" presStyleIdx="1" presStyleCnt="6" custScaleX="116758" custScaleY="116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9ED04-7F81-48B7-B767-DF512CD25EC5}" type="pres">
      <dgm:prSet presAssocID="{FBDAA9DD-5D99-4E8C-8E6C-05383626EEC5}" presName="Name9" presStyleLbl="parChTrans1D2" presStyleIdx="2" presStyleCnt="6"/>
      <dgm:spPr/>
      <dgm:t>
        <a:bodyPr/>
        <a:lstStyle/>
        <a:p>
          <a:endParaRPr lang="en-US"/>
        </a:p>
      </dgm:t>
    </dgm:pt>
    <dgm:pt modelId="{63DBD77B-6F23-4FAF-806F-B6FCDEDEB87A}" type="pres">
      <dgm:prSet presAssocID="{FBDAA9DD-5D99-4E8C-8E6C-05383626EEC5}" presName="connTx" presStyleLbl="parChTrans1D2" presStyleIdx="2" presStyleCnt="6"/>
      <dgm:spPr/>
      <dgm:t>
        <a:bodyPr/>
        <a:lstStyle/>
        <a:p>
          <a:endParaRPr lang="en-US"/>
        </a:p>
      </dgm:t>
    </dgm:pt>
    <dgm:pt modelId="{725FEEBB-45DF-4728-AC59-7B36B4BC4997}" type="pres">
      <dgm:prSet presAssocID="{5617FA99-E8BF-41B6-B9BE-5C6A739355E8}" presName="node" presStyleLbl="node1" presStyleIdx="2" presStyleCnt="6" custScaleX="116758" custScaleY="116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2005D-6E6E-41EA-ABEF-39CC792AA452}" type="pres">
      <dgm:prSet presAssocID="{EE138DA1-6A07-402F-8CEA-E41068322C2E}" presName="Name9" presStyleLbl="parChTrans1D2" presStyleIdx="3" presStyleCnt="6"/>
      <dgm:spPr/>
      <dgm:t>
        <a:bodyPr/>
        <a:lstStyle/>
        <a:p>
          <a:endParaRPr lang="en-US"/>
        </a:p>
      </dgm:t>
    </dgm:pt>
    <dgm:pt modelId="{C9D9E3D1-2A8E-48E3-BF6F-EA7351205EA3}" type="pres">
      <dgm:prSet presAssocID="{EE138DA1-6A07-402F-8CEA-E41068322C2E}" presName="connTx" presStyleLbl="parChTrans1D2" presStyleIdx="3" presStyleCnt="6"/>
      <dgm:spPr/>
      <dgm:t>
        <a:bodyPr/>
        <a:lstStyle/>
        <a:p>
          <a:endParaRPr lang="en-US"/>
        </a:p>
      </dgm:t>
    </dgm:pt>
    <dgm:pt modelId="{06F8D6EF-170C-4644-BB37-0CFD706A2DEF}" type="pres">
      <dgm:prSet presAssocID="{982D60D8-71E6-4381-AEDC-7EF4E7731C35}" presName="node" presStyleLbl="node1" presStyleIdx="3" presStyleCnt="6" custScaleX="116650" custScaleY="116650" custRadScaleRad="95124" custRadScaleInc="-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B99CD-1BA3-459F-B4AB-D6570D597324}" type="pres">
      <dgm:prSet presAssocID="{059A80E4-EEE2-47E7-988F-3AFE7C80A553}" presName="Name9" presStyleLbl="parChTrans1D2" presStyleIdx="4" presStyleCnt="6"/>
      <dgm:spPr/>
      <dgm:t>
        <a:bodyPr/>
        <a:lstStyle/>
        <a:p>
          <a:endParaRPr lang="en-US"/>
        </a:p>
      </dgm:t>
    </dgm:pt>
    <dgm:pt modelId="{8CC7AE4C-5BBF-48F1-BFDA-C5E12F7B9007}" type="pres">
      <dgm:prSet presAssocID="{059A80E4-EEE2-47E7-988F-3AFE7C80A553}" presName="connTx" presStyleLbl="parChTrans1D2" presStyleIdx="4" presStyleCnt="6"/>
      <dgm:spPr/>
      <dgm:t>
        <a:bodyPr/>
        <a:lstStyle/>
        <a:p>
          <a:endParaRPr lang="en-US"/>
        </a:p>
      </dgm:t>
    </dgm:pt>
    <dgm:pt modelId="{AEF6CC4F-2E50-48C1-A93B-B0866EB30EC4}" type="pres">
      <dgm:prSet presAssocID="{6C5D0B12-A81C-4008-907D-EDBA5ACA9A8A}" presName="node" presStyleLbl="node1" presStyleIdx="4" presStyleCnt="6" custScaleX="116758" custScaleY="116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DA333-A4EF-4F0F-BC8D-C8DD753BB8B8}" type="pres">
      <dgm:prSet presAssocID="{59824275-E104-4D41-AB3D-EF73C4D14448}" presName="Name9" presStyleLbl="parChTrans1D2" presStyleIdx="5" presStyleCnt="6"/>
      <dgm:spPr/>
      <dgm:t>
        <a:bodyPr/>
        <a:lstStyle/>
        <a:p>
          <a:endParaRPr lang="en-US"/>
        </a:p>
      </dgm:t>
    </dgm:pt>
    <dgm:pt modelId="{22D5A719-B0CE-42AB-AB6D-3A98B3E1C8A7}" type="pres">
      <dgm:prSet presAssocID="{59824275-E104-4D41-AB3D-EF73C4D14448}" presName="connTx" presStyleLbl="parChTrans1D2" presStyleIdx="5" presStyleCnt="6"/>
      <dgm:spPr/>
      <dgm:t>
        <a:bodyPr/>
        <a:lstStyle/>
        <a:p>
          <a:endParaRPr lang="en-US"/>
        </a:p>
      </dgm:t>
    </dgm:pt>
    <dgm:pt modelId="{FDCDB771-C540-4250-B888-1389B9A6E400}" type="pres">
      <dgm:prSet presAssocID="{646F949B-5CBA-4B24-AC43-BD3E976065FB}" presName="node" presStyleLbl="node1" presStyleIdx="5" presStyleCnt="6" custScaleX="116758" custScaleY="116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349B22-0DC1-4F29-8440-14764BA01461}" type="presOf" srcId="{EE138DA1-6A07-402F-8CEA-E41068322C2E}" destId="{3092005D-6E6E-41EA-ABEF-39CC792AA452}" srcOrd="0" destOrd="0" presId="urn:microsoft.com/office/officeart/2005/8/layout/radial1"/>
    <dgm:cxn modelId="{2272115D-A2EE-43DF-B007-9176BD2576FE}" type="presOf" srcId="{C536EA54-0034-40B6-8CEC-5FDDA3D1B946}" destId="{1DC5A636-3596-4D73-8B4E-F81C5C04F61C}" srcOrd="1" destOrd="0" presId="urn:microsoft.com/office/officeart/2005/8/layout/radial1"/>
    <dgm:cxn modelId="{7E52376B-1E6C-4B20-8BB4-422568A8FB3C}" type="presOf" srcId="{059A80E4-EEE2-47E7-988F-3AFE7C80A553}" destId="{8CC7AE4C-5BBF-48F1-BFDA-C5E12F7B9007}" srcOrd="1" destOrd="0" presId="urn:microsoft.com/office/officeart/2005/8/layout/radial1"/>
    <dgm:cxn modelId="{D6C91FE8-73CA-4EB3-BFAC-29911EDF3A7A}" type="presOf" srcId="{059A80E4-EEE2-47E7-988F-3AFE7C80A553}" destId="{E81B99CD-1BA3-459F-B4AB-D6570D597324}" srcOrd="0" destOrd="0" presId="urn:microsoft.com/office/officeart/2005/8/layout/radial1"/>
    <dgm:cxn modelId="{87B8E221-40B4-4344-B394-A9C4A56BE280}" srcId="{7B2E134F-4356-4A6E-85C3-D62FC34810E4}" destId="{646F949B-5CBA-4B24-AC43-BD3E976065FB}" srcOrd="5" destOrd="0" parTransId="{59824275-E104-4D41-AB3D-EF73C4D14448}" sibTransId="{FE258954-8155-4FE6-8E9C-123010F0E5BE}"/>
    <dgm:cxn modelId="{FB39BBC0-F1C2-4C35-AA81-ABD79E2E2944}" type="presOf" srcId="{7B2E134F-4356-4A6E-85C3-D62FC34810E4}" destId="{0ED74DA0-278F-42C0-89AD-8EC949284752}" srcOrd="0" destOrd="0" presId="urn:microsoft.com/office/officeart/2005/8/layout/radial1"/>
    <dgm:cxn modelId="{8B4B6907-C189-4601-B96E-4EC515871030}" type="presOf" srcId="{EE138DA1-6A07-402F-8CEA-E41068322C2E}" destId="{C9D9E3D1-2A8E-48E3-BF6F-EA7351205EA3}" srcOrd="1" destOrd="0" presId="urn:microsoft.com/office/officeart/2005/8/layout/radial1"/>
    <dgm:cxn modelId="{D6509E6D-46BD-4E65-9EBF-3B0AEFD20B66}" type="presOf" srcId="{59824275-E104-4D41-AB3D-EF73C4D14448}" destId="{442DA333-A4EF-4F0F-BC8D-C8DD753BB8B8}" srcOrd="0" destOrd="0" presId="urn:microsoft.com/office/officeart/2005/8/layout/radial1"/>
    <dgm:cxn modelId="{49AC5B1D-9889-4254-B624-0F559701C05C}" type="presOf" srcId="{2B72E714-1D9C-4866-B90F-C7F82F07A144}" destId="{5287C6EF-5FE4-4461-B5FF-03A2E384104A}" srcOrd="0" destOrd="0" presId="urn:microsoft.com/office/officeart/2005/8/layout/radial1"/>
    <dgm:cxn modelId="{48755D60-4D38-4D28-8EDD-C1F7D3EA782B}" type="presOf" srcId="{FBDAA9DD-5D99-4E8C-8E6C-05383626EEC5}" destId="{E749ED04-7F81-48B7-B767-DF512CD25EC5}" srcOrd="0" destOrd="0" presId="urn:microsoft.com/office/officeart/2005/8/layout/radial1"/>
    <dgm:cxn modelId="{971D1C42-E153-45CE-84A2-34A8993993DB}" srcId="{7B2E134F-4356-4A6E-85C3-D62FC34810E4}" destId="{2B72E714-1D9C-4866-B90F-C7F82F07A144}" srcOrd="0" destOrd="0" parTransId="{B64626E2-F559-4153-8082-88E436092AA0}" sibTransId="{D80F2308-A20B-4BE2-B3F6-19EABE88D1EF}"/>
    <dgm:cxn modelId="{A437B763-F1FE-4849-9087-55838A09290B}" type="presOf" srcId="{5617FA99-E8BF-41B6-B9BE-5C6A739355E8}" destId="{725FEEBB-45DF-4728-AC59-7B36B4BC4997}" srcOrd="0" destOrd="0" presId="urn:microsoft.com/office/officeart/2005/8/layout/radial1"/>
    <dgm:cxn modelId="{EE77D8E9-5172-4A72-B467-C54815D40BE9}" type="presOf" srcId="{7F0529A9-57CB-44D9-8D30-E3DBB20CEC58}" destId="{D920E02B-F0EE-4B2A-8980-64EBDA63739F}" srcOrd="0" destOrd="0" presId="urn:microsoft.com/office/officeart/2005/8/layout/radial1"/>
    <dgm:cxn modelId="{6D92E95A-3709-41D9-9C80-A428B90B909E}" type="presOf" srcId="{C536EA54-0034-40B6-8CEC-5FDDA3D1B946}" destId="{6F36AD5D-D3AC-45A2-A4CE-7ABA5C271A8D}" srcOrd="0" destOrd="0" presId="urn:microsoft.com/office/officeart/2005/8/layout/radial1"/>
    <dgm:cxn modelId="{6739A551-1B50-4241-B378-77AA480CEE46}" srcId="{7B2E134F-4356-4A6E-85C3-D62FC34810E4}" destId="{982D60D8-71E6-4381-AEDC-7EF4E7731C35}" srcOrd="3" destOrd="0" parTransId="{EE138DA1-6A07-402F-8CEA-E41068322C2E}" sibTransId="{CFD51B06-2868-4150-8022-1DF26E3F8632}"/>
    <dgm:cxn modelId="{B133E510-8308-47D8-B064-6C5C4412BE30}" type="presOf" srcId="{B64626E2-F559-4153-8082-88E436092AA0}" destId="{4C486264-4D5D-4BE6-80C3-721D9C77A2C5}" srcOrd="1" destOrd="0" presId="urn:microsoft.com/office/officeart/2005/8/layout/radial1"/>
    <dgm:cxn modelId="{6E1EA955-BB48-4662-9253-645EA58B9865}" type="presOf" srcId="{646F949B-5CBA-4B24-AC43-BD3E976065FB}" destId="{FDCDB771-C540-4250-B888-1389B9A6E400}" srcOrd="0" destOrd="0" presId="urn:microsoft.com/office/officeart/2005/8/layout/radial1"/>
    <dgm:cxn modelId="{B0B9CB98-ADD0-4F79-AA88-8865935357C2}" srcId="{F2064529-CF4D-41E1-AC3F-09A8C44C3355}" destId="{7B2E134F-4356-4A6E-85C3-D62FC34810E4}" srcOrd="0" destOrd="0" parTransId="{33E063B7-AC87-4A6B-B5E5-751599DDA6EF}" sibTransId="{669C90CB-6230-4077-9585-57B431A5563D}"/>
    <dgm:cxn modelId="{AC10F629-30C3-4992-B40E-F6529E069F22}" type="presOf" srcId="{59824275-E104-4D41-AB3D-EF73C4D14448}" destId="{22D5A719-B0CE-42AB-AB6D-3A98B3E1C8A7}" srcOrd="1" destOrd="0" presId="urn:microsoft.com/office/officeart/2005/8/layout/radial1"/>
    <dgm:cxn modelId="{5AA219E6-FC0E-4225-AB57-1606898B79EE}" srcId="{7B2E134F-4356-4A6E-85C3-D62FC34810E4}" destId="{5617FA99-E8BF-41B6-B9BE-5C6A739355E8}" srcOrd="2" destOrd="0" parTransId="{FBDAA9DD-5D99-4E8C-8E6C-05383626EEC5}" sibTransId="{96C155F2-595A-4B6B-B2B0-B3ACBD0C2CE2}"/>
    <dgm:cxn modelId="{AD92FEF3-A6C4-4A75-BFA2-9FC7F1499A49}" type="presOf" srcId="{F2064529-CF4D-41E1-AC3F-09A8C44C3355}" destId="{53214807-B9D3-4041-8BE9-1DEBA117E044}" srcOrd="0" destOrd="0" presId="urn:microsoft.com/office/officeart/2005/8/layout/radial1"/>
    <dgm:cxn modelId="{7CC79B0E-2B4E-4542-825E-83745E8136ED}" type="presOf" srcId="{FBDAA9DD-5D99-4E8C-8E6C-05383626EEC5}" destId="{63DBD77B-6F23-4FAF-806F-B6FCDEDEB87A}" srcOrd="1" destOrd="0" presId="urn:microsoft.com/office/officeart/2005/8/layout/radial1"/>
    <dgm:cxn modelId="{E5BB893C-0EC2-4EC3-95F7-097773B99B3D}" type="presOf" srcId="{B64626E2-F559-4153-8082-88E436092AA0}" destId="{4985C5E4-EFCA-4C5B-BE31-79803B885256}" srcOrd="0" destOrd="0" presId="urn:microsoft.com/office/officeart/2005/8/layout/radial1"/>
    <dgm:cxn modelId="{582AAF0A-74B9-420B-88DE-FDA8F8527083}" type="presOf" srcId="{982D60D8-71E6-4381-AEDC-7EF4E7731C35}" destId="{06F8D6EF-170C-4644-BB37-0CFD706A2DEF}" srcOrd="0" destOrd="0" presId="urn:microsoft.com/office/officeart/2005/8/layout/radial1"/>
    <dgm:cxn modelId="{19FB4FD5-C86B-42F9-AAEB-ECF96E0C999E}" srcId="{7B2E134F-4356-4A6E-85C3-D62FC34810E4}" destId="{6C5D0B12-A81C-4008-907D-EDBA5ACA9A8A}" srcOrd="4" destOrd="0" parTransId="{059A80E4-EEE2-47E7-988F-3AFE7C80A553}" sibTransId="{31FAA70C-0E70-441B-BE5F-9D4DC862D170}"/>
    <dgm:cxn modelId="{E15EE79D-F0BD-4B86-9556-15058C668103}" srcId="{7B2E134F-4356-4A6E-85C3-D62FC34810E4}" destId="{7F0529A9-57CB-44D9-8D30-E3DBB20CEC58}" srcOrd="1" destOrd="0" parTransId="{C536EA54-0034-40B6-8CEC-5FDDA3D1B946}" sibTransId="{2C64B391-32B4-47E7-B077-7855C7E1C11A}"/>
    <dgm:cxn modelId="{64F2D355-E760-413E-AE7C-ADED87EEDD51}" type="presOf" srcId="{6C5D0B12-A81C-4008-907D-EDBA5ACA9A8A}" destId="{AEF6CC4F-2E50-48C1-A93B-B0866EB30EC4}" srcOrd="0" destOrd="0" presId="urn:microsoft.com/office/officeart/2005/8/layout/radial1"/>
    <dgm:cxn modelId="{CCFAA606-8AC6-4BFE-960E-AFAA21856E65}" type="presParOf" srcId="{53214807-B9D3-4041-8BE9-1DEBA117E044}" destId="{0ED74DA0-278F-42C0-89AD-8EC949284752}" srcOrd="0" destOrd="0" presId="urn:microsoft.com/office/officeart/2005/8/layout/radial1"/>
    <dgm:cxn modelId="{C98ABF8A-0535-4EF1-A000-0CC5DBDA1066}" type="presParOf" srcId="{53214807-B9D3-4041-8BE9-1DEBA117E044}" destId="{4985C5E4-EFCA-4C5B-BE31-79803B885256}" srcOrd="1" destOrd="0" presId="urn:microsoft.com/office/officeart/2005/8/layout/radial1"/>
    <dgm:cxn modelId="{584FE811-AFBF-48D0-A9C6-FF974A841481}" type="presParOf" srcId="{4985C5E4-EFCA-4C5B-BE31-79803B885256}" destId="{4C486264-4D5D-4BE6-80C3-721D9C77A2C5}" srcOrd="0" destOrd="0" presId="urn:microsoft.com/office/officeart/2005/8/layout/radial1"/>
    <dgm:cxn modelId="{9A671907-D604-452C-A971-63CC9B3414A0}" type="presParOf" srcId="{53214807-B9D3-4041-8BE9-1DEBA117E044}" destId="{5287C6EF-5FE4-4461-B5FF-03A2E384104A}" srcOrd="2" destOrd="0" presId="urn:microsoft.com/office/officeart/2005/8/layout/radial1"/>
    <dgm:cxn modelId="{435A1B88-8E51-4122-A452-33887D7B38ED}" type="presParOf" srcId="{53214807-B9D3-4041-8BE9-1DEBA117E044}" destId="{6F36AD5D-D3AC-45A2-A4CE-7ABA5C271A8D}" srcOrd="3" destOrd="0" presId="urn:microsoft.com/office/officeart/2005/8/layout/radial1"/>
    <dgm:cxn modelId="{17565F5A-A598-49C8-9F9A-4618D6ED6E08}" type="presParOf" srcId="{6F36AD5D-D3AC-45A2-A4CE-7ABA5C271A8D}" destId="{1DC5A636-3596-4D73-8B4E-F81C5C04F61C}" srcOrd="0" destOrd="0" presId="urn:microsoft.com/office/officeart/2005/8/layout/radial1"/>
    <dgm:cxn modelId="{479C1EA2-E368-41E2-8715-BF639998F2C9}" type="presParOf" srcId="{53214807-B9D3-4041-8BE9-1DEBA117E044}" destId="{D920E02B-F0EE-4B2A-8980-64EBDA63739F}" srcOrd="4" destOrd="0" presId="urn:microsoft.com/office/officeart/2005/8/layout/radial1"/>
    <dgm:cxn modelId="{D4DCA08A-A320-4095-AAD5-409FC48651FE}" type="presParOf" srcId="{53214807-B9D3-4041-8BE9-1DEBA117E044}" destId="{E749ED04-7F81-48B7-B767-DF512CD25EC5}" srcOrd="5" destOrd="0" presId="urn:microsoft.com/office/officeart/2005/8/layout/radial1"/>
    <dgm:cxn modelId="{2E93AC5C-ED4B-4EE7-97C9-5A5D04D79A74}" type="presParOf" srcId="{E749ED04-7F81-48B7-B767-DF512CD25EC5}" destId="{63DBD77B-6F23-4FAF-806F-B6FCDEDEB87A}" srcOrd="0" destOrd="0" presId="urn:microsoft.com/office/officeart/2005/8/layout/radial1"/>
    <dgm:cxn modelId="{AB1492E0-7DEC-445A-81D6-941B5C442987}" type="presParOf" srcId="{53214807-B9D3-4041-8BE9-1DEBA117E044}" destId="{725FEEBB-45DF-4728-AC59-7B36B4BC4997}" srcOrd="6" destOrd="0" presId="urn:microsoft.com/office/officeart/2005/8/layout/radial1"/>
    <dgm:cxn modelId="{6CA6CBA9-6428-40D1-9AAC-31203D2F0D24}" type="presParOf" srcId="{53214807-B9D3-4041-8BE9-1DEBA117E044}" destId="{3092005D-6E6E-41EA-ABEF-39CC792AA452}" srcOrd="7" destOrd="0" presId="urn:microsoft.com/office/officeart/2005/8/layout/radial1"/>
    <dgm:cxn modelId="{F2229422-6CCF-4B96-BBA6-3C80A02B13EE}" type="presParOf" srcId="{3092005D-6E6E-41EA-ABEF-39CC792AA452}" destId="{C9D9E3D1-2A8E-48E3-BF6F-EA7351205EA3}" srcOrd="0" destOrd="0" presId="urn:microsoft.com/office/officeart/2005/8/layout/radial1"/>
    <dgm:cxn modelId="{102C5697-A98F-49A7-98EF-69B256BB46AE}" type="presParOf" srcId="{53214807-B9D3-4041-8BE9-1DEBA117E044}" destId="{06F8D6EF-170C-4644-BB37-0CFD706A2DEF}" srcOrd="8" destOrd="0" presId="urn:microsoft.com/office/officeart/2005/8/layout/radial1"/>
    <dgm:cxn modelId="{9BC0A6C3-A146-46E9-BC93-CF3B148A8E95}" type="presParOf" srcId="{53214807-B9D3-4041-8BE9-1DEBA117E044}" destId="{E81B99CD-1BA3-459F-B4AB-D6570D597324}" srcOrd="9" destOrd="0" presId="urn:microsoft.com/office/officeart/2005/8/layout/radial1"/>
    <dgm:cxn modelId="{22BE704E-82F9-4310-ACD1-60EE61A7F82B}" type="presParOf" srcId="{E81B99CD-1BA3-459F-B4AB-D6570D597324}" destId="{8CC7AE4C-5BBF-48F1-BFDA-C5E12F7B9007}" srcOrd="0" destOrd="0" presId="urn:microsoft.com/office/officeart/2005/8/layout/radial1"/>
    <dgm:cxn modelId="{AA336953-80ED-4954-82B4-12EBB8DAA677}" type="presParOf" srcId="{53214807-B9D3-4041-8BE9-1DEBA117E044}" destId="{AEF6CC4F-2E50-48C1-A93B-B0866EB30EC4}" srcOrd="10" destOrd="0" presId="urn:microsoft.com/office/officeart/2005/8/layout/radial1"/>
    <dgm:cxn modelId="{A433BD8B-680B-4B04-AB36-14353C4624B0}" type="presParOf" srcId="{53214807-B9D3-4041-8BE9-1DEBA117E044}" destId="{442DA333-A4EF-4F0F-BC8D-C8DD753BB8B8}" srcOrd="11" destOrd="0" presId="urn:microsoft.com/office/officeart/2005/8/layout/radial1"/>
    <dgm:cxn modelId="{C7B26A65-6FB4-4D04-9810-DE4EDB21A7BC}" type="presParOf" srcId="{442DA333-A4EF-4F0F-BC8D-C8DD753BB8B8}" destId="{22D5A719-B0CE-42AB-AB6D-3A98B3E1C8A7}" srcOrd="0" destOrd="0" presId="urn:microsoft.com/office/officeart/2005/8/layout/radial1"/>
    <dgm:cxn modelId="{FEAE2A30-5E21-432D-80AF-EF96DA76BE13}" type="presParOf" srcId="{53214807-B9D3-4041-8BE9-1DEBA117E044}" destId="{FDCDB771-C540-4250-B888-1389B9A6E40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74DA0-278F-42C0-89AD-8EC949284752}">
      <dsp:nvSpPr>
        <dsp:cNvPr id="0" name=""/>
        <dsp:cNvSpPr/>
      </dsp:nvSpPr>
      <dsp:spPr>
        <a:xfrm>
          <a:off x="3236701" y="1769125"/>
          <a:ext cx="1675546" cy="1675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Energy Consumption</a:t>
          </a:r>
          <a:endParaRPr lang="en-US" sz="1600" kern="1200" dirty="0"/>
        </a:p>
      </dsp:txBody>
      <dsp:txXfrm>
        <a:off x="3482079" y="2014503"/>
        <a:ext cx="1184790" cy="1184790"/>
      </dsp:txXfrm>
    </dsp:sp>
    <dsp:sp modelId="{4985C5E4-EFCA-4C5B-BE31-79803B885256}">
      <dsp:nvSpPr>
        <dsp:cNvPr id="0" name=""/>
        <dsp:cNvSpPr/>
      </dsp:nvSpPr>
      <dsp:spPr>
        <a:xfrm rot="16200000">
          <a:off x="3978391" y="1657193"/>
          <a:ext cx="192165" cy="31698"/>
        </a:xfrm>
        <a:custGeom>
          <a:avLst/>
          <a:gdLst/>
          <a:ahLst/>
          <a:cxnLst/>
          <a:rect l="0" t="0" r="0" b="0"/>
          <a:pathLst>
            <a:path>
              <a:moveTo>
                <a:pt x="0" y="15849"/>
              </a:moveTo>
              <a:lnTo>
                <a:pt x="192165" y="1584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69670" y="1668239"/>
        <a:ext cx="9608" cy="9608"/>
      </dsp:txXfrm>
    </dsp:sp>
    <dsp:sp modelId="{5287C6EF-5FE4-4461-B5FF-03A2E384104A}">
      <dsp:nvSpPr>
        <dsp:cNvPr id="0" name=""/>
        <dsp:cNvSpPr/>
      </dsp:nvSpPr>
      <dsp:spPr>
        <a:xfrm>
          <a:off x="3236701" y="-98585"/>
          <a:ext cx="1675546" cy="16755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Risk to content</a:t>
          </a:r>
          <a:endParaRPr lang="en-US" sz="1800" kern="1200" dirty="0"/>
        </a:p>
      </dsp:txBody>
      <dsp:txXfrm>
        <a:off x="3482079" y="146793"/>
        <a:ext cx="1184790" cy="1184790"/>
      </dsp:txXfrm>
    </dsp:sp>
    <dsp:sp modelId="{6F36AD5D-D3AC-45A2-A4CE-7ABA5C271A8D}">
      <dsp:nvSpPr>
        <dsp:cNvPr id="0" name=""/>
        <dsp:cNvSpPr/>
      </dsp:nvSpPr>
      <dsp:spPr>
        <a:xfrm rot="19800000">
          <a:off x="4787134" y="2124121"/>
          <a:ext cx="192165" cy="31698"/>
        </a:xfrm>
        <a:custGeom>
          <a:avLst/>
          <a:gdLst/>
          <a:ahLst/>
          <a:cxnLst/>
          <a:rect l="0" t="0" r="0" b="0"/>
          <a:pathLst>
            <a:path>
              <a:moveTo>
                <a:pt x="0" y="15849"/>
              </a:moveTo>
              <a:lnTo>
                <a:pt x="192165" y="1584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78413" y="2135166"/>
        <a:ext cx="9608" cy="9608"/>
      </dsp:txXfrm>
    </dsp:sp>
    <dsp:sp modelId="{D920E02B-F0EE-4B2A-8980-64EBDA63739F}">
      <dsp:nvSpPr>
        <dsp:cNvPr id="0" name=""/>
        <dsp:cNvSpPr/>
      </dsp:nvSpPr>
      <dsp:spPr>
        <a:xfrm>
          <a:off x="4854186" y="835269"/>
          <a:ext cx="1675546" cy="1675546"/>
        </a:xfrm>
        <a:prstGeom prst="ellipse">
          <a:avLst/>
        </a:prstGeom>
        <a:solidFill>
          <a:schemeClr val="accent2">
            <a:hueOff val="-2214866"/>
            <a:satOff val="0"/>
            <a:lumOff val="4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Collections where we are the primary holder</a:t>
          </a:r>
          <a:endParaRPr lang="en-US" sz="1800" kern="1200" dirty="0"/>
        </a:p>
      </dsp:txBody>
      <dsp:txXfrm>
        <a:off x="5099564" y="1080647"/>
        <a:ext cx="1184790" cy="1184790"/>
      </dsp:txXfrm>
    </dsp:sp>
    <dsp:sp modelId="{E749ED04-7F81-48B7-B767-DF512CD25EC5}">
      <dsp:nvSpPr>
        <dsp:cNvPr id="0" name=""/>
        <dsp:cNvSpPr/>
      </dsp:nvSpPr>
      <dsp:spPr>
        <a:xfrm rot="1800000">
          <a:off x="4787134" y="3057977"/>
          <a:ext cx="192165" cy="31698"/>
        </a:xfrm>
        <a:custGeom>
          <a:avLst/>
          <a:gdLst/>
          <a:ahLst/>
          <a:cxnLst/>
          <a:rect l="0" t="0" r="0" b="0"/>
          <a:pathLst>
            <a:path>
              <a:moveTo>
                <a:pt x="0" y="15849"/>
              </a:moveTo>
              <a:lnTo>
                <a:pt x="192165" y="1584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78413" y="3069022"/>
        <a:ext cx="9608" cy="9608"/>
      </dsp:txXfrm>
    </dsp:sp>
    <dsp:sp modelId="{725FEEBB-45DF-4728-AC59-7B36B4BC4997}">
      <dsp:nvSpPr>
        <dsp:cNvPr id="0" name=""/>
        <dsp:cNvSpPr/>
      </dsp:nvSpPr>
      <dsp:spPr>
        <a:xfrm>
          <a:off x="4854186" y="2702981"/>
          <a:ext cx="1675546" cy="1675546"/>
        </a:xfrm>
        <a:prstGeom prst="ellipse">
          <a:avLst/>
        </a:prstGeom>
        <a:solidFill>
          <a:schemeClr val="accent2">
            <a:hueOff val="-4429733"/>
            <a:satOff val="0"/>
            <a:lumOff val="8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Service reliability</a:t>
          </a:r>
          <a:endParaRPr lang="en-US" sz="1800" kern="1200" dirty="0"/>
        </a:p>
      </dsp:txBody>
      <dsp:txXfrm>
        <a:off x="5099564" y="2948359"/>
        <a:ext cx="1184790" cy="1184790"/>
      </dsp:txXfrm>
    </dsp:sp>
    <dsp:sp modelId="{3092005D-6E6E-41EA-ABEF-39CC792AA452}">
      <dsp:nvSpPr>
        <dsp:cNvPr id="0" name=""/>
        <dsp:cNvSpPr/>
      </dsp:nvSpPr>
      <dsp:spPr>
        <a:xfrm rot="5399604">
          <a:off x="4023641" y="3479758"/>
          <a:ext cx="101870" cy="31698"/>
        </a:xfrm>
        <a:custGeom>
          <a:avLst/>
          <a:gdLst/>
          <a:ahLst/>
          <a:cxnLst/>
          <a:rect l="0" t="0" r="0" b="0"/>
          <a:pathLst>
            <a:path>
              <a:moveTo>
                <a:pt x="0" y="15849"/>
              </a:moveTo>
              <a:lnTo>
                <a:pt x="101870" y="1584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72030" y="3493060"/>
        <a:ext cx="5093" cy="5093"/>
      </dsp:txXfrm>
    </dsp:sp>
    <dsp:sp modelId="{06F8D6EF-170C-4644-BB37-0CFD706A2DEF}">
      <dsp:nvSpPr>
        <dsp:cNvPr id="0" name=""/>
        <dsp:cNvSpPr/>
      </dsp:nvSpPr>
      <dsp:spPr>
        <a:xfrm>
          <a:off x="3237680" y="3546542"/>
          <a:ext cx="1673996" cy="1673996"/>
        </a:xfrm>
        <a:prstGeom prst="ellipse">
          <a:avLst/>
        </a:prstGeom>
        <a:solidFill>
          <a:schemeClr val="accent2">
            <a:hueOff val="-6644599"/>
            <a:satOff val="0"/>
            <a:lumOff val="12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Risk appetite for new architecture</a:t>
          </a:r>
          <a:endParaRPr lang="en-US" sz="1800" kern="1200" dirty="0"/>
        </a:p>
      </dsp:txBody>
      <dsp:txXfrm>
        <a:off x="3482831" y="3791693"/>
        <a:ext cx="1183694" cy="1183694"/>
      </dsp:txXfrm>
    </dsp:sp>
    <dsp:sp modelId="{E81B99CD-1BA3-459F-B4AB-D6570D597324}">
      <dsp:nvSpPr>
        <dsp:cNvPr id="0" name=""/>
        <dsp:cNvSpPr/>
      </dsp:nvSpPr>
      <dsp:spPr>
        <a:xfrm rot="9000000">
          <a:off x="3169649" y="3057977"/>
          <a:ext cx="192165" cy="31698"/>
        </a:xfrm>
        <a:custGeom>
          <a:avLst/>
          <a:gdLst/>
          <a:ahLst/>
          <a:cxnLst/>
          <a:rect l="0" t="0" r="0" b="0"/>
          <a:pathLst>
            <a:path>
              <a:moveTo>
                <a:pt x="0" y="15849"/>
              </a:moveTo>
              <a:lnTo>
                <a:pt x="192165" y="1584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60927" y="3069022"/>
        <a:ext cx="9608" cy="9608"/>
      </dsp:txXfrm>
    </dsp:sp>
    <dsp:sp modelId="{AEF6CC4F-2E50-48C1-A93B-B0866EB30EC4}">
      <dsp:nvSpPr>
        <dsp:cNvPr id="0" name=""/>
        <dsp:cNvSpPr/>
      </dsp:nvSpPr>
      <dsp:spPr>
        <a:xfrm>
          <a:off x="1619215" y="2702981"/>
          <a:ext cx="1675546" cy="1675546"/>
        </a:xfrm>
        <a:prstGeom prst="ellipse">
          <a:avLst/>
        </a:prstGeom>
        <a:solidFill>
          <a:schemeClr val="accent2">
            <a:hueOff val="-8859466"/>
            <a:satOff val="0"/>
            <a:lumOff val="16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Service response speed</a:t>
          </a:r>
          <a:endParaRPr lang="en-US" sz="1800" kern="1200" dirty="0"/>
        </a:p>
      </dsp:txBody>
      <dsp:txXfrm>
        <a:off x="1864593" y="2948359"/>
        <a:ext cx="1184790" cy="1184790"/>
      </dsp:txXfrm>
    </dsp:sp>
    <dsp:sp modelId="{442DA333-A4EF-4F0F-BC8D-C8DD753BB8B8}">
      <dsp:nvSpPr>
        <dsp:cNvPr id="0" name=""/>
        <dsp:cNvSpPr/>
      </dsp:nvSpPr>
      <dsp:spPr>
        <a:xfrm rot="12600000">
          <a:off x="3169649" y="2124121"/>
          <a:ext cx="192165" cy="31698"/>
        </a:xfrm>
        <a:custGeom>
          <a:avLst/>
          <a:gdLst/>
          <a:ahLst/>
          <a:cxnLst/>
          <a:rect l="0" t="0" r="0" b="0"/>
          <a:pathLst>
            <a:path>
              <a:moveTo>
                <a:pt x="0" y="15849"/>
              </a:moveTo>
              <a:lnTo>
                <a:pt x="192165" y="1584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60927" y="2135166"/>
        <a:ext cx="9608" cy="9608"/>
      </dsp:txXfrm>
    </dsp:sp>
    <dsp:sp modelId="{FDCDB771-C540-4250-B888-1389B9A6E400}">
      <dsp:nvSpPr>
        <dsp:cNvPr id="0" name=""/>
        <dsp:cNvSpPr/>
      </dsp:nvSpPr>
      <dsp:spPr>
        <a:xfrm>
          <a:off x="1619215" y="835269"/>
          <a:ext cx="1675546" cy="1675546"/>
        </a:xfrm>
        <a:prstGeom prst="ellipse">
          <a:avLst/>
        </a:prstGeom>
        <a:solidFill>
          <a:schemeClr val="accent2">
            <a:hueOff val="-11074331"/>
            <a:satOff val="0"/>
            <a:lumOff val="20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Resourcing</a:t>
          </a:r>
          <a:endParaRPr lang="en-US" sz="1800" kern="1200" dirty="0"/>
        </a:p>
      </dsp:txBody>
      <dsp:txXfrm>
        <a:off x="1864593" y="1080647"/>
        <a:ext cx="1184790" cy="1184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11/10/2021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obile-efficiency-index.com/e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515938" y="2299484"/>
            <a:ext cx="6121928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dirty="0" smtClean="0"/>
              <a:t>Investigating </a:t>
            </a:r>
            <a:r>
              <a:rPr lang="en-GB" sz="4000" dirty="0"/>
              <a:t>the impact of policy on energy consumption in the Energy Data </a:t>
            </a:r>
            <a:r>
              <a:rPr lang="en-GB" sz="4000" dirty="0" smtClean="0"/>
              <a:t>Centre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515939" y="5053682"/>
            <a:ext cx="7452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Catherine Jones, </a:t>
            </a:r>
          </a:p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Research Unit, Technology Department, UKRI/STFC</a:t>
            </a:r>
          </a:p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DPC Nov 2021</a:t>
            </a: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Data Centre: 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6673"/>
            <a:ext cx="10515600" cy="4790290"/>
          </a:xfrm>
        </p:spPr>
        <p:txBody>
          <a:bodyPr/>
          <a:lstStyle/>
          <a:p>
            <a:r>
              <a:rPr lang="en-GB" dirty="0" smtClean="0"/>
              <a:t>Part of the UK Energy Research Centre, funded by UKRI</a:t>
            </a:r>
          </a:p>
          <a:p>
            <a:r>
              <a:rPr lang="en-GB" dirty="0" smtClean="0"/>
              <a:t>UKERC </a:t>
            </a:r>
            <a:r>
              <a:rPr lang="en-GB" dirty="0"/>
              <a:t>vision: Independent whole systems research for a sustainable energy </a:t>
            </a:r>
            <a:r>
              <a:rPr lang="en-GB" dirty="0" smtClean="0"/>
              <a:t>future</a:t>
            </a:r>
          </a:p>
          <a:p>
            <a:r>
              <a:rPr lang="en-GB" dirty="0" smtClean="0"/>
              <a:t>EDC collects &amp; disseminates: research data; publications and metadata on </a:t>
            </a:r>
            <a:r>
              <a:rPr lang="en-GB" dirty="0" smtClean="0"/>
              <a:t>energy projects</a:t>
            </a:r>
            <a:endParaRPr lang="en-GB" dirty="0" smtClean="0"/>
          </a:p>
          <a:p>
            <a:r>
              <a:rPr lang="en-GB" dirty="0" smtClean="0"/>
              <a:t>Infrastructure: 	</a:t>
            </a:r>
          </a:p>
          <a:p>
            <a:pPr lvl="1"/>
            <a:r>
              <a:rPr lang="en-GB" dirty="0" smtClean="0"/>
              <a:t>Small team: 3 FTEs</a:t>
            </a:r>
          </a:p>
          <a:p>
            <a:pPr lvl="1"/>
            <a:r>
              <a:rPr lang="en-GB" dirty="0" smtClean="0"/>
              <a:t>Internal systems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756" y="3370521"/>
            <a:ext cx="3151627" cy="3192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3589" t="-2171" r="-1611" b="2171"/>
          <a:stretch/>
        </p:blipFill>
        <p:spPr>
          <a:xfrm>
            <a:off x="10510887" y="316474"/>
            <a:ext cx="1358423" cy="173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Internal Project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957" y="1352469"/>
            <a:ext cx="10304282" cy="4780242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</a:rPr>
              <a:t>How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does our policy affect our energy usage?</a:t>
            </a:r>
          </a:p>
          <a:p>
            <a:r>
              <a:rPr lang="en-GB" b="1" dirty="0" smtClean="0"/>
              <a:t>Reviewed service aspirations</a:t>
            </a:r>
          </a:p>
          <a:p>
            <a:pPr lvl="1"/>
            <a:r>
              <a:rPr lang="en-GB" dirty="0" smtClean="0"/>
              <a:t>DPC RAM </a:t>
            </a:r>
            <a:r>
              <a:rPr lang="en-GB" dirty="0" smtClean="0"/>
              <a:t>&amp; TNA </a:t>
            </a:r>
            <a:r>
              <a:rPr lang="en-GB" dirty="0" err="1" smtClean="0"/>
              <a:t>DiAGRAM</a:t>
            </a:r>
            <a:r>
              <a:rPr lang="en-GB" dirty="0" smtClean="0"/>
              <a:t> (risk scenarios)</a:t>
            </a:r>
          </a:p>
          <a:p>
            <a:r>
              <a:rPr lang="en-GB" b="1" dirty="0" smtClean="0"/>
              <a:t>Measured energy usage for routine jobs</a:t>
            </a:r>
          </a:p>
          <a:p>
            <a:pPr lvl="1"/>
            <a:r>
              <a:rPr lang="en-GB" dirty="0" smtClean="0"/>
              <a:t>Dell servers: IPMI tool (</a:t>
            </a:r>
            <a:r>
              <a:rPr lang="en-GB" sz="2200" dirty="0" smtClean="0"/>
              <a:t>standard for sensor data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Analysed the outputs – </a:t>
            </a:r>
            <a:r>
              <a:rPr lang="en-GB" dirty="0" smtClean="0"/>
              <a:t>did observe changes but very </a:t>
            </a:r>
            <a:r>
              <a:rPr lang="en-GB" dirty="0" smtClean="0"/>
              <a:t>small </a:t>
            </a:r>
            <a:r>
              <a:rPr lang="en-GB" dirty="0" smtClean="0"/>
              <a:t>numbers</a:t>
            </a:r>
          </a:p>
          <a:p>
            <a:pPr lvl="1"/>
            <a:r>
              <a:rPr lang="en-GB" dirty="0" smtClean="0"/>
              <a:t>Worked out greenhouse gas emissions for the service</a:t>
            </a:r>
            <a:endParaRPr lang="en-GB" dirty="0" smtClean="0"/>
          </a:p>
          <a:p>
            <a:pPr lvl="1"/>
            <a:r>
              <a:rPr lang="en-GB" dirty="0" smtClean="0"/>
              <a:t>Also ran new URL checking </a:t>
            </a:r>
            <a:r>
              <a:rPr lang="en-GB" dirty="0" smtClean="0"/>
              <a:t>job</a:t>
            </a:r>
            <a:r>
              <a:rPr lang="en-GB" dirty="0"/>
              <a:t> </a:t>
            </a:r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846725" y="5630930"/>
            <a:ext cx="6563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All contributions make a small difference and put together makes a bigger difference.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838" y="3983324"/>
            <a:ext cx="1938967" cy="1647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25838" y="5667881"/>
            <a:ext cx="1844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This is equivalent to average car driving </a:t>
            </a:r>
            <a:r>
              <a:rPr lang="en-GB" sz="1600" b="1" dirty="0"/>
              <a:t>3280 </a:t>
            </a:r>
            <a:r>
              <a:rPr lang="en-GB" sz="1600" dirty="0"/>
              <a:t>miles a </a:t>
            </a:r>
            <a:r>
              <a:rPr lang="en-GB" sz="1600" dirty="0" smtClean="0"/>
              <a:t>year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5580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0555" y="242576"/>
            <a:ext cx="10515600" cy="1325563"/>
          </a:xfrm>
        </p:spPr>
        <p:txBody>
          <a:bodyPr/>
          <a:lstStyle/>
          <a:p>
            <a:r>
              <a:rPr lang="en-GB" dirty="0" smtClean="0"/>
              <a:t>Routine </a:t>
            </a:r>
            <a:r>
              <a:rPr lang="en-GB" dirty="0" smtClean="0"/>
              <a:t>jobs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7229" y="1162098"/>
            <a:ext cx="673660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Ingest and data quality activities (known times)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Measured baseline when jobs weren’t running.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Able to measure changes in  </a:t>
            </a:r>
            <a:r>
              <a:rPr lang="en-GB" sz="2400" dirty="0" smtClean="0"/>
              <a:t>power consumption – very small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IPMI </a:t>
            </a:r>
            <a:r>
              <a:rPr lang="en-GB" sz="2400" dirty="0" smtClean="0"/>
              <a:t>provides averages in </a:t>
            </a:r>
            <a:r>
              <a:rPr lang="en-GB" sz="2400" dirty="0"/>
              <a:t>steps: </a:t>
            </a:r>
            <a:r>
              <a:rPr lang="en-GB" sz="2400" dirty="0" smtClean="0"/>
              <a:t>better data quality </a:t>
            </a:r>
            <a:r>
              <a:rPr lang="en-GB" sz="2400" dirty="0"/>
              <a:t>on jobs that took longer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Highlighted some jobs which run automatically but don’t always do anything if no new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Regular URL checking now in place as a 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Accidentally left the energy data gathering going so now have 8 months worth of data!</a:t>
            </a:r>
            <a:endParaRPr lang="en-GB" sz="2400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884" y="1996633"/>
            <a:ext cx="3662324" cy="2201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208" y="466561"/>
            <a:ext cx="4896000" cy="1101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612" y="4495944"/>
            <a:ext cx="4654596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CEDA Component – research data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0497" y="1856188"/>
            <a:ext cx="4584589" cy="31336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23953" y="5452946"/>
            <a:ext cx="7978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Calculated by working out proportion of storage &amp; compute and knowing total energy consumption on JASMIN. </a:t>
            </a:r>
          </a:p>
          <a:p>
            <a:r>
              <a:rPr lang="en-GB" sz="2400" dirty="0" smtClean="0"/>
              <a:t>Figures &amp; calculations provided by CEDA staff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516332" y="1856188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 very much energy used in this part of the service – as expected. </a:t>
            </a:r>
            <a:r>
              <a:rPr lang="en-GB" dirty="0" smtClean="0"/>
              <a:t> Would increase as data volumes increase.</a:t>
            </a:r>
          </a:p>
          <a:p>
            <a:r>
              <a:rPr lang="en-GB" dirty="0" smtClean="0"/>
              <a:t>Big </a:t>
            </a:r>
            <a:r>
              <a:rPr lang="en-GB" dirty="0" smtClean="0"/>
              <a:t>computing (cloud/virtual) is more energy efficient than a couple of machines for a particular service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0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882" y="365125"/>
            <a:ext cx="10515600" cy="1325563"/>
          </a:xfrm>
        </p:spPr>
        <p:txBody>
          <a:bodyPr/>
          <a:lstStyle/>
          <a:p>
            <a:r>
              <a:rPr lang="en-GB" dirty="0" smtClean="0"/>
              <a:t>Risk benefit discussion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359" y="1988565"/>
            <a:ext cx="10515600" cy="4351338"/>
          </a:xfrm>
        </p:spPr>
        <p:txBody>
          <a:bodyPr/>
          <a:lstStyle/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endParaRPr lang="en-GB" altLang="en-US" sz="1800" b="1" dirty="0" smtClean="0" bmk="_Toc86239465">
              <a:solidFill>
                <a:srgbClr val="007EB8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endParaRPr lang="en-GB" altLang="en-US" sz="1800" b="1" dirty="0" bmk="_Toc86239465">
              <a:solidFill>
                <a:srgbClr val="007EB8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84"/>
            <a:ext cx="848882" cy="45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15832" tIns="177744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49655432"/>
              </p:ext>
            </p:extLst>
          </p:nvPr>
        </p:nvGraphicFramePr>
        <p:xfrm>
          <a:off x="2031999" y="1385740"/>
          <a:ext cx="8148949" cy="521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28118" y="1290379"/>
            <a:ext cx="3455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validation: checksums &amp; other activities vs reputational damage from losing something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631915" y="2494436"/>
            <a:ext cx="2477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Reputational risk (&amp; different processes/risk appetite)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791573" y="4304961"/>
            <a:ext cx="2477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Architecture reflecting risk appetite AND service specification/money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831448" y="5968879"/>
            <a:ext cx="360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Cloud/big data centres (energy efficient) vs own kit (more control).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992054" y="4346543"/>
            <a:ext cx="2477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on disk (fast) vs on taps (slower) but more energy efficient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92054" y="2249638"/>
            <a:ext cx="2571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Systems re-write /adaptions to be greener: needs technical effort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1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16334"/>
            <a:ext cx="10830311" cy="4860629"/>
          </a:xfrm>
        </p:spPr>
        <p:txBody>
          <a:bodyPr>
            <a:normAutofit/>
          </a:bodyPr>
          <a:lstStyle/>
          <a:p>
            <a:r>
              <a:rPr lang="en-GB" dirty="0" smtClean="0"/>
              <a:t>Measured energy consumption of routine jobs (with caveats)</a:t>
            </a:r>
          </a:p>
          <a:p>
            <a:r>
              <a:rPr lang="en-GB" dirty="0" smtClean="0"/>
              <a:t>Some new preservation risk mitigations won’t increase energy consumption</a:t>
            </a:r>
          </a:p>
          <a:p>
            <a:r>
              <a:rPr lang="en-GB" dirty="0" smtClean="0"/>
              <a:t>Demonstrated using large shared resources is more energy efficient (as expected)</a:t>
            </a:r>
          </a:p>
          <a:p>
            <a:r>
              <a:rPr lang="en-GB" dirty="0" smtClean="0"/>
              <a:t>EDC </a:t>
            </a:r>
            <a:r>
              <a:rPr lang="en-GB" dirty="0" smtClean="0"/>
              <a:t>actions</a:t>
            </a:r>
            <a:r>
              <a:rPr lang="en-GB" dirty="0" smtClean="0"/>
              <a:t>:</a:t>
            </a:r>
            <a:endParaRPr lang="en-GB" dirty="0" smtClean="0"/>
          </a:p>
          <a:p>
            <a:pPr lvl="1"/>
            <a:r>
              <a:rPr lang="en-GB" dirty="0" smtClean="0"/>
              <a:t>Reviewed regular </a:t>
            </a:r>
            <a:r>
              <a:rPr lang="en-GB" dirty="0" smtClean="0"/>
              <a:t>jobs</a:t>
            </a:r>
          </a:p>
          <a:p>
            <a:pPr lvl="1"/>
            <a:r>
              <a:rPr lang="en-GB" dirty="0" smtClean="0"/>
              <a:t>Investigate checksums processes on low risk objects</a:t>
            </a:r>
            <a:endParaRPr lang="en-GB" dirty="0" smtClean="0"/>
          </a:p>
          <a:p>
            <a:pPr lvl="1"/>
            <a:r>
              <a:rPr lang="en-GB" dirty="0" smtClean="0"/>
              <a:t>Investigate greening the web application </a:t>
            </a:r>
          </a:p>
          <a:p>
            <a:pPr lvl="1"/>
            <a:r>
              <a:rPr lang="en-GB" dirty="0" smtClean="0"/>
              <a:t>Consider risk appetite for the infrastructure</a:t>
            </a:r>
          </a:p>
          <a:p>
            <a:pPr lvl="1"/>
            <a:r>
              <a:rPr lang="en-GB" dirty="0" smtClean="0"/>
              <a:t>Add energy consumption dashboard functionality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379" t="6302" r="1021" b="6770"/>
          <a:stretch/>
        </p:blipFill>
        <p:spPr>
          <a:xfrm>
            <a:off x="9065988" y="3931441"/>
            <a:ext cx="2987572" cy="1631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65988" y="5730456"/>
            <a:ext cx="2602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hlinkClick r:id="rId3"/>
              </a:rPr>
              <a:t>https://mobile-efficiency-index.com/en</a:t>
            </a:r>
            <a:r>
              <a:rPr lang="en-GB" sz="1100" dirty="0" smtClean="0">
                <a:hlinkClick r:id="rId3"/>
              </a:rPr>
              <a:t>/</a:t>
            </a:r>
            <a:r>
              <a:rPr lang="en-GB" sz="1100" dirty="0" smtClean="0"/>
              <a:t>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4424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5731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rgbClr val="626262"/>
                </a:solidFill>
              </a:rPr>
              <a:t>Peter Holt, Sarah James &amp; Alan </a:t>
            </a:r>
            <a:r>
              <a:rPr lang="en-GB" dirty="0" smtClean="0">
                <a:solidFill>
                  <a:srgbClr val="626262"/>
                </a:solidFill>
              </a:rPr>
              <a:t>Ruddell from the Energy Research Unit, Technology Department, UKRI/STFC</a:t>
            </a:r>
          </a:p>
          <a:p>
            <a:r>
              <a:rPr lang="en-GB" dirty="0" smtClean="0">
                <a:solidFill>
                  <a:srgbClr val="626262"/>
                </a:solidFill>
              </a:rPr>
              <a:t>Sam Pepler, Andrew Harwood &amp; Matt Pritchard, Centre for Environmental Data Analytics </a:t>
            </a:r>
            <a:r>
              <a:rPr lang="en-GB" dirty="0" smtClean="0">
                <a:solidFill>
                  <a:srgbClr val="626262"/>
                </a:solidFill>
              </a:rPr>
              <a:t>based at UKRI/STFC</a:t>
            </a:r>
            <a:endParaRPr lang="en-GB" dirty="0" smtClean="0">
              <a:solidFill>
                <a:srgbClr val="626262"/>
              </a:solidFill>
            </a:endParaRPr>
          </a:p>
          <a:p>
            <a:r>
              <a:rPr lang="en-GB" dirty="0" smtClean="0">
                <a:solidFill>
                  <a:srgbClr val="626262"/>
                </a:solidFill>
              </a:rPr>
              <a:t>Chris Dean from UKRI/STFC Digital Infrastructure staff </a:t>
            </a:r>
          </a:p>
          <a:p>
            <a:r>
              <a:rPr lang="en-GB" dirty="0" smtClean="0">
                <a:solidFill>
                  <a:srgbClr val="626262"/>
                </a:solidFill>
              </a:rPr>
              <a:t>Jen Mitcham </a:t>
            </a:r>
            <a:r>
              <a:rPr lang="en-GB" dirty="0" smtClean="0">
                <a:solidFill>
                  <a:srgbClr val="626262"/>
                </a:solidFill>
              </a:rPr>
              <a:t>&amp; </a:t>
            </a:r>
            <a:r>
              <a:rPr lang="en-GB" dirty="0" smtClean="0">
                <a:solidFill>
                  <a:srgbClr val="626262"/>
                </a:solidFill>
              </a:rPr>
              <a:t>Paul Wheatley </a:t>
            </a:r>
            <a:r>
              <a:rPr lang="en-GB" dirty="0" smtClean="0">
                <a:solidFill>
                  <a:srgbClr val="626262"/>
                </a:solidFill>
              </a:rPr>
              <a:t>from DPC for advice &amp; sense checking</a:t>
            </a:r>
          </a:p>
          <a:p>
            <a:r>
              <a:rPr lang="en-GB" dirty="0" smtClean="0">
                <a:solidFill>
                  <a:srgbClr val="626262"/>
                </a:solidFill>
              </a:rPr>
              <a:t>David Underdown from TNA for advice on </a:t>
            </a:r>
            <a:r>
              <a:rPr lang="en-GB" dirty="0" err="1" smtClean="0">
                <a:solidFill>
                  <a:srgbClr val="626262"/>
                </a:solidFill>
              </a:rPr>
              <a:t>DiAGRAM</a:t>
            </a:r>
            <a:endParaRPr lang="en-GB" dirty="0">
              <a:solidFill>
                <a:srgbClr val="62626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4711" y="5452111"/>
            <a:ext cx="8688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3200" dirty="0">
                <a:solidFill>
                  <a:schemeClr val="accent6">
                    <a:lumMod val="75000"/>
                  </a:schemeClr>
                </a:solidFill>
              </a:rPr>
              <a:t>All contributions make a small difference and put together makes a bigger difference.</a:t>
            </a:r>
          </a:p>
        </p:txBody>
      </p:sp>
    </p:spTree>
    <p:extLst>
      <p:ext uri="{BB962C8B-B14F-4D97-AF65-F5344CB8AC3E}">
        <p14:creationId xmlns:p14="http://schemas.microsoft.com/office/powerpoint/2010/main" val="31025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2432A73D823C43B2271A9C4310F3FD" ma:contentTypeVersion="13" ma:contentTypeDescription="Create a new document." ma:contentTypeScope="" ma:versionID="cabace74c05a050793c379de0f808ba3">
  <xsd:schema xmlns:xsd="http://www.w3.org/2001/XMLSchema" xmlns:xs="http://www.w3.org/2001/XMLSchema" xmlns:p="http://schemas.microsoft.com/office/2006/metadata/properties" xmlns:ns3="72031dc8-2612-4c1b-8391-0fd7da3938a4" xmlns:ns4="56029904-8cb5-45c4-aa6a-3e35b737c698" targetNamespace="http://schemas.microsoft.com/office/2006/metadata/properties" ma:root="true" ma:fieldsID="76a0a81a6b54711ddb7dedd78d5c42ab" ns3:_="" ns4:_="">
    <xsd:import namespace="72031dc8-2612-4c1b-8391-0fd7da3938a4"/>
    <xsd:import namespace="56029904-8cb5-45c4-aa6a-3e35b737c6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31dc8-2612-4c1b-8391-0fd7da3938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29904-8cb5-45c4-aa6a-3e35b737c69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6D3F8C-4209-47FF-A37A-E21247ADC2DB}">
  <ds:schemaRefs>
    <ds:schemaRef ds:uri="http://schemas.microsoft.com/office/2006/documentManagement/types"/>
    <ds:schemaRef ds:uri="http://purl.org/dc/terms/"/>
    <ds:schemaRef ds:uri="56029904-8cb5-45c4-aa6a-3e35b737c698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2031dc8-2612-4c1b-8391-0fd7da3938a4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CE5AA5E-D351-4BE0-99D5-D5BC6D00E9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8B4F6A-AE25-4094-8DC5-15AFA297D8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031dc8-2612-4c1b-8391-0fd7da3938a4"/>
    <ds:schemaRef ds:uri="56029904-8cb5-45c4-aa6a-3e35b737c6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7036</TotalTime>
  <Words>594</Words>
  <Application>Microsoft Office PowerPoint</Application>
  <PresentationFormat>Widescreen</PresentationFormat>
  <Paragraphs>75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Regular</vt:lpstr>
      <vt:lpstr>Calibri</vt:lpstr>
      <vt:lpstr>Times New Roman</vt:lpstr>
      <vt:lpstr>Wingdings</vt:lpstr>
      <vt:lpstr>Font and logo master</vt:lpstr>
      <vt:lpstr>Font WITHOUT logo master</vt:lpstr>
      <vt:lpstr>PowerPoint Presentation</vt:lpstr>
      <vt:lpstr>Energy Data Centre: introduction</vt:lpstr>
      <vt:lpstr>Internal Project </vt:lpstr>
      <vt:lpstr>Routine jobs </vt:lpstr>
      <vt:lpstr>CEDA Component – research data</vt:lpstr>
      <vt:lpstr>Risk benefit discussion </vt:lpstr>
      <vt:lpstr>Conclusions</vt:lpstr>
      <vt:lpstr>Thanks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Jones</dc:creator>
  <cp:lastModifiedBy>Jones, Catherine (STFC,RAL,TECH)</cp:lastModifiedBy>
  <cp:revision>333</cp:revision>
  <cp:lastPrinted>2019-10-02T08:27:37Z</cp:lastPrinted>
  <dcterms:created xsi:type="dcterms:W3CDTF">2019-09-17T08:04:08Z</dcterms:created>
  <dcterms:modified xsi:type="dcterms:W3CDTF">2021-11-10T11:39:45Z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0x010100FA2432A73D823C43B2271A9C4310F3FD</vt:lpwstr>
  </property>
</Properties>
</file>