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4" r:id="rId3"/>
    <p:sldId id="289" r:id="rId4"/>
    <p:sldId id="303" r:id="rId5"/>
    <p:sldId id="305" r:id="rId6"/>
    <p:sldId id="295" r:id="rId7"/>
    <p:sldId id="296" r:id="rId8"/>
    <p:sldId id="293" r:id="rId9"/>
    <p:sldId id="297" r:id="rId10"/>
    <p:sldId id="294" r:id="rId11"/>
    <p:sldId id="266" r:id="rId12"/>
    <p:sldId id="288" r:id="rId13"/>
    <p:sldId id="299" r:id="rId14"/>
    <p:sldId id="306" r:id="rId15"/>
    <p:sldId id="300" r:id="rId16"/>
    <p:sldId id="301" r:id="rId17"/>
    <p:sldId id="292" r:id="rId18"/>
    <p:sldId id="286" r:id="rId19"/>
    <p:sldId id="287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63" autoAdjust="0"/>
  </p:normalViewPr>
  <p:slideViewPr>
    <p:cSldViewPr>
      <p:cViewPr>
        <p:scale>
          <a:sx n="90" d="100"/>
          <a:sy n="90" d="100"/>
        </p:scale>
        <p:origin x="-100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style val="1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Software User Friendliness </a:t>
            </a:r>
            <a:br>
              <a:rPr lang="en-US" dirty="0" smtClean="0"/>
            </a:br>
            <a:r>
              <a:rPr lang="en-US" dirty="0" smtClean="0"/>
              <a:t>(Good</a:t>
            </a:r>
            <a:r>
              <a:rPr lang="en-US" baseline="0" dirty="0" smtClean="0"/>
              <a:t> or Excellent Rating by Users)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All</c:v>
                </c:pt>
              </c:strCache>
            </c:strRef>
          </c:tx>
          <c:cat>
            <c:strRef>
              <c:f>Sheet1!$A$2:$A$14</c:f>
              <c:strCache>
                <c:ptCount val="13"/>
                <c:pt idx="0">
                  <c:v>Dec 2009</c:v>
                </c:pt>
                <c:pt idx="1">
                  <c:v>May 2010</c:v>
                </c:pt>
                <c:pt idx="2">
                  <c:v>Jun 2010</c:v>
                </c:pt>
                <c:pt idx="3">
                  <c:v>Jul 2010</c:v>
                </c:pt>
                <c:pt idx="4">
                  <c:v>Sep 2010</c:v>
                </c:pt>
                <c:pt idx="5">
                  <c:v>Nov 2010</c:v>
                </c:pt>
                <c:pt idx="6">
                  <c:v>Dec 2010</c:v>
                </c:pt>
                <c:pt idx="7">
                  <c:v>Mar 2011</c:v>
                </c:pt>
                <c:pt idx="8">
                  <c:v>May 2011</c:v>
                </c:pt>
                <c:pt idx="9">
                  <c:v>Aug 2011 </c:v>
                </c:pt>
                <c:pt idx="10">
                  <c:v>Sep 2011</c:v>
                </c:pt>
                <c:pt idx="11">
                  <c:v>Oct 2011</c:v>
                </c:pt>
                <c:pt idx="12">
                  <c:v>Dec 2011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85</c:v>
                </c:pt>
                <c:pt idx="1">
                  <c:v>29</c:v>
                </c:pt>
                <c:pt idx="2">
                  <c:v>49</c:v>
                </c:pt>
                <c:pt idx="3">
                  <c:v>81</c:v>
                </c:pt>
                <c:pt idx="4">
                  <c:v>91</c:v>
                </c:pt>
                <c:pt idx="5">
                  <c:v>92</c:v>
                </c:pt>
                <c:pt idx="6">
                  <c:v>90</c:v>
                </c:pt>
                <c:pt idx="7">
                  <c:v>91</c:v>
                </c:pt>
                <c:pt idx="8">
                  <c:v>89</c:v>
                </c:pt>
                <c:pt idx="9">
                  <c:v>87</c:v>
                </c:pt>
                <c:pt idx="10">
                  <c:v>98</c:v>
                </c:pt>
                <c:pt idx="11">
                  <c:v>93</c:v>
                </c:pt>
                <c:pt idx="12">
                  <c:v>97</c:v>
                </c:pt>
              </c:numCache>
            </c:numRef>
          </c:val>
        </c:ser>
        <c:marker val="1"/>
        <c:axId val="39287040"/>
        <c:axId val="39292928"/>
      </c:lineChart>
      <c:catAx>
        <c:axId val="39287040"/>
        <c:scaling>
          <c:orientation val="minMax"/>
        </c:scaling>
        <c:axPos val="b"/>
        <c:numFmt formatCode="General" sourceLinked="1"/>
        <c:tickLblPos val="nextTo"/>
        <c:crossAx val="39292928"/>
        <c:crosses val="autoZero"/>
        <c:auto val="1"/>
        <c:lblAlgn val="ctr"/>
        <c:lblOffset val="100"/>
      </c:catAx>
      <c:valAx>
        <c:axId val="39292928"/>
        <c:scaling>
          <c:orientation val="minMax"/>
          <c:max val="100"/>
          <c:min val="0"/>
        </c:scaling>
        <c:axPos val="l"/>
        <c:majorGridlines/>
        <c:numFmt formatCode="General" sourceLinked="1"/>
        <c:tickLblPos val="nextTo"/>
        <c:crossAx val="392870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468F2-32CD-4380-B602-7363100CA20E}" type="doc">
      <dgm:prSet loTypeId="urn:microsoft.com/office/officeart/2005/8/layout/vProcess5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B7BE2F-D2B4-4DA9-B7EC-461F70F48F39}">
      <dgm:prSet phldrT="[Text]"/>
      <dgm:spPr/>
      <dgm:t>
        <a:bodyPr/>
        <a:lstStyle/>
        <a:p>
          <a:r>
            <a:rPr lang="en-US" dirty="0" smtClean="0"/>
            <a:t>High Level (</a:t>
          </a:r>
          <a:r>
            <a:rPr lang="en-US" dirty="0" smtClean="0"/>
            <a:t>EDM, Qt, </a:t>
          </a:r>
          <a:r>
            <a:rPr lang="en-US" dirty="0" smtClean="0"/>
            <a:t>Root, </a:t>
          </a:r>
          <a:r>
            <a:rPr lang="en-US" dirty="0" err="1" smtClean="0"/>
            <a:t>Aquaman</a:t>
          </a:r>
          <a:r>
            <a:rPr lang="en-US" dirty="0" smtClean="0"/>
            <a:t>, </a:t>
          </a:r>
          <a:r>
            <a:rPr lang="en-US" dirty="0" err="1" smtClean="0"/>
            <a:t>ScienceStudio</a:t>
          </a:r>
          <a:r>
            <a:rPr lang="en-US" dirty="0" smtClean="0"/>
            <a:t>)</a:t>
          </a:r>
          <a:endParaRPr lang="en-US" dirty="0"/>
        </a:p>
      </dgm:t>
    </dgm:pt>
    <dgm:pt modelId="{863A90A6-AA59-4C44-82D8-1AA3B5D65DCE}" type="parTrans" cxnId="{4D0A8451-5044-4895-86FC-4F564CA2ED00}">
      <dgm:prSet/>
      <dgm:spPr/>
      <dgm:t>
        <a:bodyPr/>
        <a:lstStyle/>
        <a:p>
          <a:endParaRPr lang="en-US"/>
        </a:p>
      </dgm:t>
    </dgm:pt>
    <dgm:pt modelId="{A4DE9C5F-AA0D-485B-89C3-7D4B5EA85C2D}" type="sibTrans" cxnId="{4D0A8451-5044-4895-86FC-4F564CA2ED00}">
      <dgm:prSet/>
      <dgm:spPr/>
      <dgm:t>
        <a:bodyPr/>
        <a:lstStyle/>
        <a:p>
          <a:endParaRPr lang="en-US" dirty="0"/>
        </a:p>
      </dgm:t>
    </dgm:pt>
    <dgm:pt modelId="{8712EE2A-CE7D-4712-982D-D1B930E63781}">
      <dgm:prSet phldrT="[Text]"/>
      <dgm:spPr/>
      <dgm:t>
        <a:bodyPr/>
        <a:lstStyle/>
        <a:p>
          <a:r>
            <a:rPr lang="en-US" dirty="0" smtClean="0"/>
            <a:t>Scan and Data Management Libraries</a:t>
          </a:r>
          <a:endParaRPr lang="en-US" dirty="0"/>
        </a:p>
      </dgm:t>
    </dgm:pt>
    <dgm:pt modelId="{AE0A1300-D2C1-45BC-B7CA-D37F3E83BB5C}" type="parTrans" cxnId="{BDCFD0D8-F7B8-4648-9B5C-9BCF135EEA5A}">
      <dgm:prSet/>
      <dgm:spPr/>
      <dgm:t>
        <a:bodyPr/>
        <a:lstStyle/>
        <a:p>
          <a:endParaRPr lang="en-US"/>
        </a:p>
      </dgm:t>
    </dgm:pt>
    <dgm:pt modelId="{3F62C21B-4C47-480D-B249-5E1A16A9136B}" type="sibTrans" cxnId="{BDCFD0D8-F7B8-4648-9B5C-9BCF135EEA5A}">
      <dgm:prSet/>
      <dgm:spPr/>
      <dgm:t>
        <a:bodyPr/>
        <a:lstStyle/>
        <a:p>
          <a:endParaRPr lang="en-US" dirty="0"/>
        </a:p>
      </dgm:t>
    </dgm:pt>
    <dgm:pt modelId="{F319666C-FDD6-4BCC-92E8-21350C8A8E1B}">
      <dgm:prSet phldrT="[Text]"/>
      <dgm:spPr/>
      <dgm:t>
        <a:bodyPr/>
        <a:lstStyle/>
        <a:p>
          <a:r>
            <a:rPr lang="en-US" dirty="0" smtClean="0"/>
            <a:t>EPICS PV</a:t>
          </a:r>
          <a:br>
            <a:rPr lang="en-US" dirty="0" smtClean="0"/>
          </a:br>
          <a:r>
            <a:rPr lang="en-US" dirty="0" smtClean="0"/>
            <a:t>(Abstract PVs)</a:t>
          </a:r>
          <a:endParaRPr lang="en-US" dirty="0"/>
        </a:p>
      </dgm:t>
    </dgm:pt>
    <dgm:pt modelId="{DB0863D8-D96E-4877-8942-A0C4B54B9C3E}" type="parTrans" cxnId="{58A34722-E4E8-4C45-ABF8-0AD0B2E6D571}">
      <dgm:prSet/>
      <dgm:spPr/>
      <dgm:t>
        <a:bodyPr/>
        <a:lstStyle/>
        <a:p>
          <a:endParaRPr lang="en-US"/>
        </a:p>
      </dgm:t>
    </dgm:pt>
    <dgm:pt modelId="{9F2C5183-6DD5-485E-8AAE-4944B4D2B734}" type="sibTrans" cxnId="{58A34722-E4E8-4C45-ABF8-0AD0B2E6D571}">
      <dgm:prSet/>
      <dgm:spPr/>
      <dgm:t>
        <a:bodyPr/>
        <a:lstStyle/>
        <a:p>
          <a:endParaRPr lang="en-US" dirty="0"/>
        </a:p>
      </dgm:t>
    </dgm:pt>
    <dgm:pt modelId="{0DD1432F-B069-4C77-AA83-C8C8816240A9}">
      <dgm:prSet phldrT="[Text]"/>
      <dgm:spPr/>
      <dgm:t>
        <a:bodyPr/>
        <a:lstStyle/>
        <a:p>
          <a:r>
            <a:rPr lang="en-US" dirty="0" smtClean="0"/>
            <a:t>EPICS Low Level</a:t>
          </a:r>
          <a:br>
            <a:rPr lang="en-US" dirty="0" smtClean="0"/>
          </a:br>
          <a:r>
            <a:rPr lang="en-US" dirty="0" smtClean="0"/>
            <a:t>(Motor and Detector PVs)</a:t>
          </a:r>
          <a:endParaRPr lang="en-US" dirty="0"/>
        </a:p>
      </dgm:t>
    </dgm:pt>
    <dgm:pt modelId="{B452DA42-D6E0-4CF1-8C1D-D121493735A6}" type="parTrans" cxnId="{D4B80D32-C1C6-4B33-9EF5-134C4BF69E1C}">
      <dgm:prSet/>
      <dgm:spPr/>
      <dgm:t>
        <a:bodyPr/>
        <a:lstStyle/>
        <a:p>
          <a:endParaRPr lang="en-CA"/>
        </a:p>
      </dgm:t>
    </dgm:pt>
    <dgm:pt modelId="{2E90E152-09AA-4AA6-9D37-4C497CA861AE}" type="sibTrans" cxnId="{D4B80D32-C1C6-4B33-9EF5-134C4BF69E1C}">
      <dgm:prSet/>
      <dgm:spPr/>
      <dgm:t>
        <a:bodyPr/>
        <a:lstStyle/>
        <a:p>
          <a:endParaRPr lang="en-US" dirty="0"/>
        </a:p>
      </dgm:t>
    </dgm:pt>
    <dgm:pt modelId="{D59A137B-CE79-4A19-86C7-A28B11A7BFB7}">
      <dgm:prSet phldrT="[Text]"/>
      <dgm:spPr/>
      <dgm:t>
        <a:bodyPr/>
        <a:lstStyle/>
        <a:p>
          <a:r>
            <a:rPr lang="en-US" dirty="0" smtClean="0"/>
            <a:t>EPICS Drivers </a:t>
          </a:r>
          <a:br>
            <a:rPr lang="en-US" dirty="0" smtClean="0"/>
          </a:br>
          <a:r>
            <a:rPr lang="en-US" dirty="0" smtClean="0"/>
            <a:t>(vendor drivers)</a:t>
          </a:r>
          <a:endParaRPr lang="en-US" dirty="0"/>
        </a:p>
      </dgm:t>
    </dgm:pt>
    <dgm:pt modelId="{335103CF-0021-48D8-A50C-CC1ACE702509}" type="parTrans" cxnId="{AB39B6AF-958A-4EA8-B979-98FBDEAB3328}">
      <dgm:prSet/>
      <dgm:spPr/>
      <dgm:t>
        <a:bodyPr/>
        <a:lstStyle/>
        <a:p>
          <a:endParaRPr lang="en-CA"/>
        </a:p>
      </dgm:t>
    </dgm:pt>
    <dgm:pt modelId="{04460DE3-4ACF-49A6-A908-4196ACD3B679}" type="sibTrans" cxnId="{AB39B6AF-958A-4EA8-B979-98FBDEAB3328}">
      <dgm:prSet/>
      <dgm:spPr/>
      <dgm:t>
        <a:bodyPr/>
        <a:lstStyle/>
        <a:p>
          <a:endParaRPr lang="en-CA"/>
        </a:p>
      </dgm:t>
    </dgm:pt>
    <dgm:pt modelId="{46D5355E-70EA-4F0E-AF09-6C8EB5B3DF1E}" type="pres">
      <dgm:prSet presAssocID="{14D468F2-32CD-4380-B602-7363100CA20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1AB11C-B94E-4619-9E5E-C31BD679B34A}" type="pres">
      <dgm:prSet presAssocID="{14D468F2-32CD-4380-B602-7363100CA20E}" presName="dummyMaxCanvas" presStyleCnt="0">
        <dgm:presLayoutVars/>
      </dgm:prSet>
      <dgm:spPr/>
    </dgm:pt>
    <dgm:pt modelId="{92FE4438-2B84-44D0-95BA-D50F951B14E6}" type="pres">
      <dgm:prSet presAssocID="{14D468F2-32CD-4380-B602-7363100CA20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941491-DA42-40E2-8718-9377418413DE}" type="pres">
      <dgm:prSet presAssocID="{14D468F2-32CD-4380-B602-7363100CA20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CFEF0-C8B5-4022-93B8-6A34E6360ADF}" type="pres">
      <dgm:prSet presAssocID="{14D468F2-32CD-4380-B602-7363100CA20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2700A-26DC-4FBD-8AC2-FA11084650F7}" type="pres">
      <dgm:prSet presAssocID="{14D468F2-32CD-4380-B602-7363100CA20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05F44-C5A1-4E36-9EA5-956CCAC1D0D8}" type="pres">
      <dgm:prSet presAssocID="{14D468F2-32CD-4380-B602-7363100CA20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CF7D9-7446-4366-B784-AFB6F2E7F32D}" type="pres">
      <dgm:prSet presAssocID="{14D468F2-32CD-4380-B602-7363100CA20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C0F345-0AB5-43FF-9E37-8B810F980F62}" type="pres">
      <dgm:prSet presAssocID="{14D468F2-32CD-4380-B602-7363100CA20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A6A16F-30E6-40AD-A746-373240126F44}" type="pres">
      <dgm:prSet presAssocID="{14D468F2-32CD-4380-B602-7363100CA20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DCF6A-658F-4D31-AFD6-E7B4409D4B59}" type="pres">
      <dgm:prSet presAssocID="{14D468F2-32CD-4380-B602-7363100CA20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F3F74-0E45-42B3-82D1-401418F6F145}" type="pres">
      <dgm:prSet presAssocID="{14D468F2-32CD-4380-B602-7363100CA20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E2C0CF-1932-4E76-8C1C-1EC4376C4D16}" type="pres">
      <dgm:prSet presAssocID="{14D468F2-32CD-4380-B602-7363100CA20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9D92F-289E-46BC-ABCC-70EB0011C777}" type="pres">
      <dgm:prSet presAssocID="{14D468F2-32CD-4380-B602-7363100CA20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9F06FF-DA87-43DF-AAED-29AA18FF4C9C}" type="pres">
      <dgm:prSet presAssocID="{14D468F2-32CD-4380-B602-7363100CA20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D7F73-BF05-4096-AF39-41C1D08A6F17}" type="pres">
      <dgm:prSet presAssocID="{14D468F2-32CD-4380-B602-7363100CA20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A34722-E4E8-4C45-ABF8-0AD0B2E6D571}" srcId="{14D468F2-32CD-4380-B602-7363100CA20E}" destId="{F319666C-FDD6-4BCC-92E8-21350C8A8E1B}" srcOrd="2" destOrd="0" parTransId="{DB0863D8-D96E-4877-8942-A0C4B54B9C3E}" sibTransId="{9F2C5183-6DD5-485E-8AAE-4944B4D2B734}"/>
    <dgm:cxn modelId="{3833E1A2-E5B6-4F91-9F71-297E178067AF}" type="presOf" srcId="{50B7BE2F-D2B4-4DA9-B7EC-461F70F48F39}" destId="{3E3F3F74-0E45-42B3-82D1-401418F6F145}" srcOrd="1" destOrd="0" presId="urn:microsoft.com/office/officeart/2005/8/layout/vProcess5"/>
    <dgm:cxn modelId="{07CA204E-62D6-416C-8FB1-B8F15AF3D5C8}" type="presOf" srcId="{9F2C5183-6DD5-485E-8AAE-4944B4D2B734}" destId="{38A6A16F-30E6-40AD-A746-373240126F44}" srcOrd="0" destOrd="0" presId="urn:microsoft.com/office/officeart/2005/8/layout/vProcess5"/>
    <dgm:cxn modelId="{8F1728E1-3178-4990-AF4F-E34BE85F512F}" type="presOf" srcId="{3F62C21B-4C47-480D-B249-5E1A16A9136B}" destId="{D2C0F345-0AB5-43FF-9E37-8B810F980F62}" srcOrd="0" destOrd="0" presId="urn:microsoft.com/office/officeart/2005/8/layout/vProcess5"/>
    <dgm:cxn modelId="{C96B920B-3406-4027-8AE6-998DE54070EB}" type="presOf" srcId="{D59A137B-CE79-4A19-86C7-A28B11A7BFB7}" destId="{71305F44-C5A1-4E36-9EA5-956CCAC1D0D8}" srcOrd="0" destOrd="0" presId="urn:microsoft.com/office/officeart/2005/8/layout/vProcess5"/>
    <dgm:cxn modelId="{DDB867FC-4E9E-4301-A3C8-DF2BB21F988D}" type="presOf" srcId="{A4DE9C5F-AA0D-485B-89C3-7D4B5EA85C2D}" destId="{628CF7D9-7446-4366-B784-AFB6F2E7F32D}" srcOrd="0" destOrd="0" presId="urn:microsoft.com/office/officeart/2005/8/layout/vProcess5"/>
    <dgm:cxn modelId="{EB51E509-14A1-4211-AA86-71216FA20E34}" type="presOf" srcId="{F319666C-FDD6-4BCC-92E8-21350C8A8E1B}" destId="{812CFEF0-C8B5-4022-93B8-6A34E6360ADF}" srcOrd="0" destOrd="0" presId="urn:microsoft.com/office/officeart/2005/8/layout/vProcess5"/>
    <dgm:cxn modelId="{AB39B6AF-958A-4EA8-B979-98FBDEAB3328}" srcId="{14D468F2-32CD-4380-B602-7363100CA20E}" destId="{D59A137B-CE79-4A19-86C7-A28B11A7BFB7}" srcOrd="4" destOrd="0" parTransId="{335103CF-0021-48D8-A50C-CC1ACE702509}" sibTransId="{04460DE3-4ACF-49A6-A908-4196ACD3B679}"/>
    <dgm:cxn modelId="{A48DB498-79FA-4C2F-9FC8-556A1ABB27AA}" type="presOf" srcId="{F319666C-FDD6-4BCC-92E8-21350C8A8E1B}" destId="{84A9D92F-289E-46BC-ABCC-70EB0011C777}" srcOrd="1" destOrd="0" presId="urn:microsoft.com/office/officeart/2005/8/layout/vProcess5"/>
    <dgm:cxn modelId="{635418AB-8DD1-4652-BDBD-394C519AC679}" type="presOf" srcId="{8712EE2A-CE7D-4712-982D-D1B930E63781}" destId="{99E2C0CF-1932-4E76-8C1C-1EC4376C4D16}" srcOrd="1" destOrd="0" presId="urn:microsoft.com/office/officeart/2005/8/layout/vProcess5"/>
    <dgm:cxn modelId="{4D0A8451-5044-4895-86FC-4F564CA2ED00}" srcId="{14D468F2-32CD-4380-B602-7363100CA20E}" destId="{50B7BE2F-D2B4-4DA9-B7EC-461F70F48F39}" srcOrd="0" destOrd="0" parTransId="{863A90A6-AA59-4C44-82D8-1AA3B5D65DCE}" sibTransId="{A4DE9C5F-AA0D-485B-89C3-7D4B5EA85C2D}"/>
    <dgm:cxn modelId="{BF6ECE68-33C5-4D8A-9392-4F6B4EC614A2}" type="presOf" srcId="{0DD1432F-B069-4C77-AA83-C8C8816240A9}" destId="{2E9F06FF-DA87-43DF-AAED-29AA18FF4C9C}" srcOrd="1" destOrd="0" presId="urn:microsoft.com/office/officeart/2005/8/layout/vProcess5"/>
    <dgm:cxn modelId="{83DDF6E1-739B-4558-94A7-1FBD9BD96854}" type="presOf" srcId="{50B7BE2F-D2B4-4DA9-B7EC-461F70F48F39}" destId="{92FE4438-2B84-44D0-95BA-D50F951B14E6}" srcOrd="0" destOrd="0" presId="urn:microsoft.com/office/officeart/2005/8/layout/vProcess5"/>
    <dgm:cxn modelId="{BDCFD0D8-F7B8-4648-9B5C-9BCF135EEA5A}" srcId="{14D468F2-32CD-4380-B602-7363100CA20E}" destId="{8712EE2A-CE7D-4712-982D-D1B930E63781}" srcOrd="1" destOrd="0" parTransId="{AE0A1300-D2C1-45BC-B7CA-D37F3E83BB5C}" sibTransId="{3F62C21B-4C47-480D-B249-5E1A16A9136B}"/>
    <dgm:cxn modelId="{48C0D7C5-BD05-4BDE-9BB8-3BDCD9C9CD9B}" type="presOf" srcId="{0DD1432F-B069-4C77-AA83-C8C8816240A9}" destId="{77B2700A-26DC-4FBD-8AC2-FA11084650F7}" srcOrd="0" destOrd="0" presId="urn:microsoft.com/office/officeart/2005/8/layout/vProcess5"/>
    <dgm:cxn modelId="{86E74DFF-3743-4A40-8354-8A39BBB56694}" type="presOf" srcId="{2E90E152-09AA-4AA6-9D37-4C497CA861AE}" destId="{8EBDCF6A-658F-4D31-AFD6-E7B4409D4B59}" srcOrd="0" destOrd="0" presId="urn:microsoft.com/office/officeart/2005/8/layout/vProcess5"/>
    <dgm:cxn modelId="{5E521EEA-1F3C-49C1-8CCF-4A544FA0C7FA}" type="presOf" srcId="{D59A137B-CE79-4A19-86C7-A28B11A7BFB7}" destId="{693D7F73-BF05-4096-AF39-41C1D08A6F17}" srcOrd="1" destOrd="0" presId="urn:microsoft.com/office/officeart/2005/8/layout/vProcess5"/>
    <dgm:cxn modelId="{F9065817-64FE-45DE-BF92-E7CF95431177}" type="presOf" srcId="{8712EE2A-CE7D-4712-982D-D1B930E63781}" destId="{22941491-DA42-40E2-8718-9377418413DE}" srcOrd="0" destOrd="0" presId="urn:microsoft.com/office/officeart/2005/8/layout/vProcess5"/>
    <dgm:cxn modelId="{D4B80D32-C1C6-4B33-9EF5-134C4BF69E1C}" srcId="{14D468F2-32CD-4380-B602-7363100CA20E}" destId="{0DD1432F-B069-4C77-AA83-C8C8816240A9}" srcOrd="3" destOrd="0" parTransId="{B452DA42-D6E0-4CF1-8C1D-D121493735A6}" sibTransId="{2E90E152-09AA-4AA6-9D37-4C497CA861AE}"/>
    <dgm:cxn modelId="{B077EA26-CA53-4608-9C5C-8C41B448D2F1}" type="presOf" srcId="{14D468F2-32CD-4380-B602-7363100CA20E}" destId="{46D5355E-70EA-4F0E-AF09-6C8EB5B3DF1E}" srcOrd="0" destOrd="0" presId="urn:microsoft.com/office/officeart/2005/8/layout/vProcess5"/>
    <dgm:cxn modelId="{E50FF2E0-9357-4716-BA84-8D6619367A88}" type="presParOf" srcId="{46D5355E-70EA-4F0E-AF09-6C8EB5B3DF1E}" destId="{8D1AB11C-B94E-4619-9E5E-C31BD679B34A}" srcOrd="0" destOrd="0" presId="urn:microsoft.com/office/officeart/2005/8/layout/vProcess5"/>
    <dgm:cxn modelId="{A0C55482-C1CB-451C-8805-6CFC028E10A6}" type="presParOf" srcId="{46D5355E-70EA-4F0E-AF09-6C8EB5B3DF1E}" destId="{92FE4438-2B84-44D0-95BA-D50F951B14E6}" srcOrd="1" destOrd="0" presId="urn:microsoft.com/office/officeart/2005/8/layout/vProcess5"/>
    <dgm:cxn modelId="{65D3004F-A072-463F-80DE-409BC4C5BFB9}" type="presParOf" srcId="{46D5355E-70EA-4F0E-AF09-6C8EB5B3DF1E}" destId="{22941491-DA42-40E2-8718-9377418413DE}" srcOrd="2" destOrd="0" presId="urn:microsoft.com/office/officeart/2005/8/layout/vProcess5"/>
    <dgm:cxn modelId="{9A29B4CC-A3F7-40AC-8CB9-22CB8B153C4D}" type="presParOf" srcId="{46D5355E-70EA-4F0E-AF09-6C8EB5B3DF1E}" destId="{812CFEF0-C8B5-4022-93B8-6A34E6360ADF}" srcOrd="3" destOrd="0" presId="urn:microsoft.com/office/officeart/2005/8/layout/vProcess5"/>
    <dgm:cxn modelId="{3DD246E8-0873-49FF-9FA8-CB11FC049980}" type="presParOf" srcId="{46D5355E-70EA-4F0E-AF09-6C8EB5B3DF1E}" destId="{77B2700A-26DC-4FBD-8AC2-FA11084650F7}" srcOrd="4" destOrd="0" presId="urn:microsoft.com/office/officeart/2005/8/layout/vProcess5"/>
    <dgm:cxn modelId="{64800903-2668-4831-888F-A5146E0503C1}" type="presParOf" srcId="{46D5355E-70EA-4F0E-AF09-6C8EB5B3DF1E}" destId="{71305F44-C5A1-4E36-9EA5-956CCAC1D0D8}" srcOrd="5" destOrd="0" presId="urn:microsoft.com/office/officeart/2005/8/layout/vProcess5"/>
    <dgm:cxn modelId="{36F9B33E-3319-4CA5-A233-6A8CB4D5A969}" type="presParOf" srcId="{46D5355E-70EA-4F0E-AF09-6C8EB5B3DF1E}" destId="{628CF7D9-7446-4366-B784-AFB6F2E7F32D}" srcOrd="6" destOrd="0" presId="urn:microsoft.com/office/officeart/2005/8/layout/vProcess5"/>
    <dgm:cxn modelId="{E62A1F21-E743-447B-BCAB-F49A01E7DB60}" type="presParOf" srcId="{46D5355E-70EA-4F0E-AF09-6C8EB5B3DF1E}" destId="{D2C0F345-0AB5-43FF-9E37-8B810F980F62}" srcOrd="7" destOrd="0" presId="urn:microsoft.com/office/officeart/2005/8/layout/vProcess5"/>
    <dgm:cxn modelId="{7681D6F7-7852-4F28-A018-2CB94BC3CF3F}" type="presParOf" srcId="{46D5355E-70EA-4F0E-AF09-6C8EB5B3DF1E}" destId="{38A6A16F-30E6-40AD-A746-373240126F44}" srcOrd="8" destOrd="0" presId="urn:microsoft.com/office/officeart/2005/8/layout/vProcess5"/>
    <dgm:cxn modelId="{E9B6AC45-832F-425B-B78D-BD1E182A2E10}" type="presParOf" srcId="{46D5355E-70EA-4F0E-AF09-6C8EB5B3DF1E}" destId="{8EBDCF6A-658F-4D31-AFD6-E7B4409D4B59}" srcOrd="9" destOrd="0" presId="urn:microsoft.com/office/officeart/2005/8/layout/vProcess5"/>
    <dgm:cxn modelId="{8E8A197A-50AA-437F-8EB5-3DFE232C9848}" type="presParOf" srcId="{46D5355E-70EA-4F0E-AF09-6C8EB5B3DF1E}" destId="{3E3F3F74-0E45-42B3-82D1-401418F6F145}" srcOrd="10" destOrd="0" presId="urn:microsoft.com/office/officeart/2005/8/layout/vProcess5"/>
    <dgm:cxn modelId="{608E22A6-E790-42A8-9A80-9DE7F55965F2}" type="presParOf" srcId="{46D5355E-70EA-4F0E-AF09-6C8EB5B3DF1E}" destId="{99E2C0CF-1932-4E76-8C1C-1EC4376C4D16}" srcOrd="11" destOrd="0" presId="urn:microsoft.com/office/officeart/2005/8/layout/vProcess5"/>
    <dgm:cxn modelId="{E5D8FA31-768D-45C2-A852-13DC289AEC56}" type="presParOf" srcId="{46D5355E-70EA-4F0E-AF09-6C8EB5B3DF1E}" destId="{84A9D92F-289E-46BC-ABCC-70EB0011C777}" srcOrd="12" destOrd="0" presId="urn:microsoft.com/office/officeart/2005/8/layout/vProcess5"/>
    <dgm:cxn modelId="{E5E7744C-1A29-4398-A33F-D6BA204ED292}" type="presParOf" srcId="{46D5355E-70EA-4F0E-AF09-6C8EB5B3DF1E}" destId="{2E9F06FF-DA87-43DF-AAED-29AA18FF4C9C}" srcOrd="13" destOrd="0" presId="urn:microsoft.com/office/officeart/2005/8/layout/vProcess5"/>
    <dgm:cxn modelId="{733E5C0C-C511-491F-BE27-C7B3800C20AE}" type="presParOf" srcId="{46D5355E-70EA-4F0E-AF09-6C8EB5B3DF1E}" destId="{693D7F73-BF05-4096-AF39-41C1D08A6F1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FE4438-2B84-44D0-95BA-D50F951B14E6}">
      <dsp:nvSpPr>
        <dsp:cNvPr id="0" name=""/>
        <dsp:cNvSpPr/>
      </dsp:nvSpPr>
      <dsp:spPr>
        <a:xfrm>
          <a:off x="0" y="0"/>
          <a:ext cx="5984748" cy="84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High Level (</a:t>
          </a:r>
          <a:r>
            <a:rPr lang="en-US" sz="2300" kern="1200" dirty="0" smtClean="0"/>
            <a:t>EDM, Qt, </a:t>
          </a:r>
          <a:r>
            <a:rPr lang="en-US" sz="2300" kern="1200" dirty="0" smtClean="0"/>
            <a:t>Root, </a:t>
          </a:r>
          <a:r>
            <a:rPr lang="en-US" sz="2300" kern="1200" dirty="0" err="1" smtClean="0"/>
            <a:t>Aquaman</a:t>
          </a:r>
          <a:r>
            <a:rPr lang="en-US" sz="2300" kern="1200" dirty="0" smtClean="0"/>
            <a:t>, </a:t>
          </a:r>
          <a:r>
            <a:rPr lang="en-US" sz="2300" kern="1200" dirty="0" err="1" smtClean="0"/>
            <a:t>ScienceStudio</a:t>
          </a:r>
          <a:r>
            <a:rPr lang="en-US" sz="2300" kern="1200" dirty="0" smtClean="0"/>
            <a:t>)</a:t>
          </a:r>
          <a:endParaRPr lang="en-US" sz="2300" kern="1200" dirty="0"/>
        </a:p>
      </dsp:txBody>
      <dsp:txXfrm>
        <a:off x="0" y="0"/>
        <a:ext cx="5025553" cy="843248"/>
      </dsp:txXfrm>
    </dsp:sp>
    <dsp:sp modelId="{22941491-DA42-40E2-8718-9377418413DE}">
      <dsp:nvSpPr>
        <dsp:cNvPr id="0" name=""/>
        <dsp:cNvSpPr/>
      </dsp:nvSpPr>
      <dsp:spPr>
        <a:xfrm>
          <a:off x="446912" y="960365"/>
          <a:ext cx="5984748" cy="84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Scan and Data Management Libraries</a:t>
          </a:r>
          <a:endParaRPr lang="en-US" sz="2300" kern="1200" dirty="0"/>
        </a:p>
      </dsp:txBody>
      <dsp:txXfrm>
        <a:off x="446912" y="960365"/>
        <a:ext cx="4989723" cy="843248"/>
      </dsp:txXfrm>
    </dsp:sp>
    <dsp:sp modelId="{812CFEF0-C8B5-4022-93B8-6A34E6360ADF}">
      <dsp:nvSpPr>
        <dsp:cNvPr id="0" name=""/>
        <dsp:cNvSpPr/>
      </dsp:nvSpPr>
      <dsp:spPr>
        <a:xfrm>
          <a:off x="893825" y="1920731"/>
          <a:ext cx="5984748" cy="84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EPICS PV</a:t>
          </a:r>
          <a:br>
            <a:rPr lang="en-US" sz="2300" kern="1200" dirty="0" smtClean="0"/>
          </a:br>
          <a:r>
            <a:rPr lang="en-US" sz="2300" kern="1200" dirty="0" smtClean="0"/>
            <a:t>(Abstract PVs)</a:t>
          </a:r>
          <a:endParaRPr lang="en-US" sz="2300" kern="1200" dirty="0"/>
        </a:p>
      </dsp:txBody>
      <dsp:txXfrm>
        <a:off x="893825" y="1920731"/>
        <a:ext cx="4989723" cy="843248"/>
      </dsp:txXfrm>
    </dsp:sp>
    <dsp:sp modelId="{77B2700A-26DC-4FBD-8AC2-FA11084650F7}">
      <dsp:nvSpPr>
        <dsp:cNvPr id="0" name=""/>
        <dsp:cNvSpPr/>
      </dsp:nvSpPr>
      <dsp:spPr>
        <a:xfrm>
          <a:off x="1340738" y="2881097"/>
          <a:ext cx="5984748" cy="84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EPICS Low Level</a:t>
          </a:r>
          <a:br>
            <a:rPr lang="en-US" sz="2300" kern="1200" dirty="0" smtClean="0"/>
          </a:br>
          <a:r>
            <a:rPr lang="en-US" sz="2300" kern="1200" dirty="0" smtClean="0"/>
            <a:t>(Motor and Detector PVs)</a:t>
          </a:r>
          <a:endParaRPr lang="en-US" sz="2300" kern="1200" dirty="0"/>
        </a:p>
      </dsp:txBody>
      <dsp:txXfrm>
        <a:off x="1340738" y="2881097"/>
        <a:ext cx="4989723" cy="843248"/>
      </dsp:txXfrm>
    </dsp:sp>
    <dsp:sp modelId="{71305F44-C5A1-4E36-9EA5-956CCAC1D0D8}">
      <dsp:nvSpPr>
        <dsp:cNvPr id="0" name=""/>
        <dsp:cNvSpPr/>
      </dsp:nvSpPr>
      <dsp:spPr>
        <a:xfrm>
          <a:off x="1787651" y="3841463"/>
          <a:ext cx="5984748" cy="84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EPICS Drivers </a:t>
          </a:r>
          <a:br>
            <a:rPr lang="en-US" sz="2300" kern="1200" dirty="0" smtClean="0"/>
          </a:br>
          <a:r>
            <a:rPr lang="en-US" sz="2300" kern="1200" dirty="0" smtClean="0"/>
            <a:t>(vendor drivers)</a:t>
          </a:r>
          <a:endParaRPr lang="en-US" sz="2300" kern="1200" dirty="0"/>
        </a:p>
      </dsp:txBody>
      <dsp:txXfrm>
        <a:off x="1787651" y="3841463"/>
        <a:ext cx="4989723" cy="843248"/>
      </dsp:txXfrm>
    </dsp:sp>
    <dsp:sp modelId="{628CF7D9-7446-4366-B784-AFB6F2E7F32D}">
      <dsp:nvSpPr>
        <dsp:cNvPr id="0" name=""/>
        <dsp:cNvSpPr/>
      </dsp:nvSpPr>
      <dsp:spPr>
        <a:xfrm>
          <a:off x="5436636" y="616039"/>
          <a:ext cx="548111" cy="5481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436636" y="616039"/>
        <a:ext cx="548111" cy="548111"/>
      </dsp:txXfrm>
    </dsp:sp>
    <dsp:sp modelId="{D2C0F345-0AB5-43FF-9E37-8B810F980F62}">
      <dsp:nvSpPr>
        <dsp:cNvPr id="0" name=""/>
        <dsp:cNvSpPr/>
      </dsp:nvSpPr>
      <dsp:spPr>
        <a:xfrm>
          <a:off x="5883549" y="1576405"/>
          <a:ext cx="548111" cy="5481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883549" y="1576405"/>
        <a:ext cx="548111" cy="548111"/>
      </dsp:txXfrm>
    </dsp:sp>
    <dsp:sp modelId="{38A6A16F-30E6-40AD-A746-373240126F44}">
      <dsp:nvSpPr>
        <dsp:cNvPr id="0" name=""/>
        <dsp:cNvSpPr/>
      </dsp:nvSpPr>
      <dsp:spPr>
        <a:xfrm>
          <a:off x="6330462" y="2522717"/>
          <a:ext cx="548111" cy="5481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6330462" y="2522717"/>
        <a:ext cx="548111" cy="548111"/>
      </dsp:txXfrm>
    </dsp:sp>
    <dsp:sp modelId="{8EBDCF6A-658F-4D31-AFD6-E7B4409D4B59}">
      <dsp:nvSpPr>
        <dsp:cNvPr id="0" name=""/>
        <dsp:cNvSpPr/>
      </dsp:nvSpPr>
      <dsp:spPr>
        <a:xfrm>
          <a:off x="6777375" y="3492452"/>
          <a:ext cx="548111" cy="5481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6777375" y="3492452"/>
        <a:ext cx="548111" cy="548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E6A352-4296-435F-9989-531BD8CA97E0}" type="datetimeFigureOut">
              <a:rPr lang="en-CA" smtClean="0"/>
              <a:pPr/>
              <a:t>24/09/2012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8D5AC7-9028-4B87-8FC4-6CD40888618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C3B6D-6CF6-4739-A774-E715915DB47F}" type="datetimeFigureOut">
              <a:rPr lang="en-CA" smtClean="0"/>
              <a:pPr/>
              <a:t>24/09/2012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1A1EE-880E-42C5-AAD4-A2D54FC085B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66EE0A-BBDB-41CD-BB5D-D2C1FA732C6F}" type="slidenum">
              <a:rPr lang="en-US"/>
              <a:pPr/>
              <a:t>2</a:t>
            </a:fld>
            <a:endParaRPr lang="en-US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20885F-F30C-4C4B-A71E-0620DEC487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g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33675" t="1551" r="1867" b="2861"/>
          <a:stretch>
            <a:fillRect/>
          </a:stretch>
        </p:blipFill>
        <p:spPr>
          <a:xfrm>
            <a:off x="0" y="-13649"/>
            <a:ext cx="9154633" cy="68918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60662"/>
            <a:ext cx="8496944" cy="91235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>
              <a:defRPr sz="4800" b="1" i="0">
                <a:solidFill>
                  <a:srgbClr val="694F99"/>
                </a:solidFill>
                <a:effectLst/>
                <a:latin typeface="+mj-lt"/>
                <a:ea typeface="Tahoma" pitchFamily="34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573016"/>
            <a:ext cx="8424936" cy="694928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756" t="58043" r="2848" b="13903"/>
          <a:stretch>
            <a:fillRect/>
          </a:stretch>
        </p:blipFill>
        <p:spPr bwMode="auto">
          <a:xfrm>
            <a:off x="6058289" y="4146853"/>
            <a:ext cx="30963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backgroung.jpg"/>
          <p:cNvPicPr>
            <a:picLocks noChangeAspect="1"/>
          </p:cNvPicPr>
          <p:nvPr userDrawn="1"/>
        </p:nvPicPr>
        <p:blipFill>
          <a:blip r:embed="rId2" cstate="print"/>
          <a:srcRect l="59836" t="36475" r="1963" b="62522"/>
          <a:stretch>
            <a:fillRect/>
          </a:stretch>
        </p:blipFill>
        <p:spPr>
          <a:xfrm>
            <a:off x="5518737" y="1874300"/>
            <a:ext cx="3635896" cy="45719"/>
          </a:xfrm>
          <a:prstGeom prst="rect">
            <a:avLst/>
          </a:prstGeom>
        </p:spPr>
      </p:pic>
      <p:pic>
        <p:nvPicPr>
          <p:cNvPr id="15" name="Picture 14" descr="CLSCOLLO.tif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273" y="116632"/>
            <a:ext cx="1840082" cy="15841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3" y="228627"/>
            <a:ext cx="7568989" cy="848617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6"/>
            <a:ext cx="7859216" cy="439248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5" name="Picture 4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694F99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5" name="Picture 4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3925"/>
            <a:ext cx="4038600" cy="4713387"/>
          </a:xfrm>
          <a:prstGeom prst="rect">
            <a:avLst/>
          </a:prstGeom>
          <a:noFill/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3925"/>
            <a:ext cx="4038600" cy="4713387"/>
          </a:xfrm>
          <a:prstGeom prst="rect">
            <a:avLst/>
          </a:prstGeom>
          <a:noFill/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488832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7" name="Picture 6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6262"/>
            <a:ext cx="4040188" cy="639762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24"/>
            <a:ext cx="4040188" cy="3951288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6262"/>
            <a:ext cx="4041775" cy="639762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375224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488832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9" name="Picture 8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28192"/>
            <a:ext cx="8229600" cy="442108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488832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7" name="Picture 6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28192"/>
            <a:ext cx="8229600" cy="442108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488832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8" name="Picture 7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3008313" cy="87401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694F99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  <a:prstGeom prst="rect">
            <a:avLst/>
          </a:prstGeom>
          <a:noFill/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76872"/>
            <a:ext cx="3008313" cy="3816424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1486289" y="188640"/>
            <a:ext cx="7622215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Click to edit Master title style</a:t>
            </a:r>
            <a:endParaRPr kumimoji="0" lang="en-CA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7" name="Picture 6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58924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solidFill>
                  <a:srgbClr val="694F99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1277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1486289" y="188640"/>
            <a:ext cx="7622215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Click to edit Master title style</a:t>
            </a:r>
            <a:endParaRPr kumimoji="0" lang="en-CA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5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8192"/>
            <a:ext cx="8229600" cy="4421088"/>
          </a:xfrm>
          <a:prstGeom prst="rect">
            <a:avLst/>
          </a:prstGeom>
          <a:noFill/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7472" y="6489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2D50A62-736A-45AB-9919-F18B3F0DFBE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86289" y="188640"/>
            <a:ext cx="7622215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6" name="Picture 5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56792"/>
            <a:ext cx="2057400" cy="4569371"/>
          </a:xfrm>
          <a:prstGeom prst="rect">
            <a:avLst/>
          </a:prstGeom>
          <a:noFill/>
        </p:spPr>
        <p:txBody>
          <a:bodyPr vert="eaVert"/>
          <a:lstStyle>
            <a:lvl1pPr>
              <a:defRPr>
                <a:solidFill>
                  <a:srgbClr val="694F99"/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56792"/>
            <a:ext cx="6019800" cy="4569371"/>
          </a:xfrm>
          <a:prstGeom prst="rect">
            <a:avLst/>
          </a:prstGeom>
          <a:noFill/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1547664" y="188640"/>
            <a:ext cx="7560840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Click to edit Master title style</a:t>
            </a:r>
            <a:endParaRPr kumimoji="0" lang="en-CA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5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42108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488832" cy="864096"/>
          </a:xfrm>
          <a:prstGeom prst="rect">
            <a:avLst/>
          </a:prstGeom>
        </p:spPr>
        <p:txBody>
          <a:bodyPr/>
          <a:lstStyle>
            <a:lvl1pPr algn="l">
              <a:defRPr i="0"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pic>
        <p:nvPicPr>
          <p:cNvPr id="4" name="Picture 3" descr="backgroung.jpg"/>
          <p:cNvPicPr>
            <a:picLocks noChangeAspect="1"/>
          </p:cNvPicPr>
          <p:nvPr userDrawn="1"/>
        </p:nvPicPr>
        <p:blipFill>
          <a:blip r:embed="rId2" cstate="print"/>
          <a:srcRect l="18235" t="36475" r="20766" b="62888"/>
          <a:stretch>
            <a:fillRect/>
          </a:stretch>
        </p:blipFill>
        <p:spPr>
          <a:xfrm>
            <a:off x="0" y="1268760"/>
            <a:ext cx="9144000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Triangle 17"/>
          <p:cNvSpPr/>
          <p:nvPr/>
        </p:nvSpPr>
        <p:spPr>
          <a:xfrm rot="8980545">
            <a:off x="5348406" y="5931374"/>
            <a:ext cx="3435163" cy="86875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Picture 10" descr="backgroung.jpg"/>
          <p:cNvPicPr>
            <a:picLocks noChangeAspect="1"/>
          </p:cNvPicPr>
          <p:nvPr/>
        </p:nvPicPr>
        <p:blipFill>
          <a:blip r:embed="rId14" cstate="print"/>
          <a:srcRect l="53146" t="24577" r="349"/>
          <a:stretch>
            <a:fillRect/>
          </a:stretch>
        </p:blipFill>
        <p:spPr>
          <a:xfrm>
            <a:off x="4860032" y="3356992"/>
            <a:ext cx="4283968" cy="3501008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rot="14143052">
            <a:off x="6336687" y="3238419"/>
            <a:ext cx="2376264" cy="4507388"/>
          </a:xfrm>
          <a:prstGeom prst="moon">
            <a:avLst>
              <a:gd name="adj" fmla="val 875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4644008" y="3284984"/>
            <a:ext cx="2181506" cy="3573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/>
          <p:cNvSpPr/>
          <p:nvPr/>
        </p:nvSpPr>
        <p:spPr>
          <a:xfrm>
            <a:off x="6732240" y="2978108"/>
            <a:ext cx="2411760" cy="15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6596608" y="4293096"/>
            <a:ext cx="783704" cy="656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9" name="Picture 18" descr="backgroung.jpg"/>
          <p:cNvPicPr>
            <a:picLocks noChangeAspect="1"/>
          </p:cNvPicPr>
          <p:nvPr/>
        </p:nvPicPr>
        <p:blipFill>
          <a:blip r:embed="rId14" cstate="print">
            <a:lum bright="70000" contrast="-70000"/>
          </a:blip>
          <a:srcRect l="1963" t="11218" r="1963" b="60942"/>
          <a:stretch>
            <a:fillRect/>
          </a:stretch>
        </p:blipFill>
        <p:spPr>
          <a:xfrm>
            <a:off x="-1" y="0"/>
            <a:ext cx="9144001" cy="1268760"/>
          </a:xfrm>
          <a:prstGeom prst="rect">
            <a:avLst/>
          </a:prstGeom>
        </p:spPr>
      </p:pic>
      <p:pic>
        <p:nvPicPr>
          <p:cNvPr id="16" name="Picture 15" descr="CLSCOLLO.tif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762" y="72008"/>
            <a:ext cx="1222794" cy="10527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i="1" kern="1200">
          <a:solidFill>
            <a:schemeClr val="accent1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694F99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694F99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694F99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694F99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694F99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26" Type="http://schemas.openxmlformats.org/officeDocument/2006/relationships/image" Target="../media/image47.png"/><Relationship Id="rId3" Type="http://schemas.openxmlformats.org/officeDocument/2006/relationships/image" Target="../media/image25.png"/><Relationship Id="rId21" Type="http://schemas.openxmlformats.org/officeDocument/2006/relationships/image" Target="../media/image42.png"/><Relationship Id="rId34" Type="http://schemas.openxmlformats.org/officeDocument/2006/relationships/image" Target="../media/image5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jpeg"/><Relationship Id="rId25" Type="http://schemas.openxmlformats.org/officeDocument/2006/relationships/image" Target="../media/image46.png"/><Relationship Id="rId33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jpeg"/><Relationship Id="rId20" Type="http://schemas.openxmlformats.org/officeDocument/2006/relationships/image" Target="../media/image41.jpeg"/><Relationship Id="rId29" Type="http://schemas.openxmlformats.org/officeDocument/2006/relationships/image" Target="../media/image50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jpeg"/><Relationship Id="rId5" Type="http://schemas.openxmlformats.org/officeDocument/2006/relationships/image" Target="../media/image27.png"/><Relationship Id="rId15" Type="http://schemas.openxmlformats.org/officeDocument/2006/relationships/image" Target="../media/image36.jpe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jpeg"/><Relationship Id="rId31" Type="http://schemas.openxmlformats.org/officeDocument/2006/relationships/image" Target="../media/image52.jpeg"/><Relationship Id="rId4" Type="http://schemas.openxmlformats.org/officeDocument/2006/relationships/image" Target="../media/image26.jpe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323528" y="4390256"/>
            <a:ext cx="8424936" cy="694928"/>
          </a:xfrm>
        </p:spPr>
        <p:txBody>
          <a:bodyPr/>
          <a:lstStyle/>
          <a:p>
            <a:r>
              <a:rPr lang="en-CA" dirty="0" smtClean="0"/>
              <a:t>Elder Matias</a:t>
            </a:r>
            <a:endParaRPr lang="en-CA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496944" cy="1152128"/>
          </a:xfrm>
        </p:spPr>
        <p:txBody>
          <a:bodyPr/>
          <a:lstStyle/>
          <a:p>
            <a:r>
              <a:rPr lang="en-GB" dirty="0" smtClean="0"/>
              <a:t>Integrating CLS Data Acquisition Systems with </a:t>
            </a:r>
            <a:r>
              <a:rPr lang="en-GB" dirty="0" err="1" smtClean="0"/>
              <a:t>ScienceStudio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/>
              <a:t>Where is Saskatoon?</a:t>
            </a:r>
          </a:p>
        </p:txBody>
      </p:sp>
      <p:pic>
        <p:nvPicPr>
          <p:cNvPr id="183300" name="Picture 4" descr="Map of Ca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196752"/>
            <a:ext cx="6248400" cy="552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Light Source</a:t>
            </a:r>
            <a:br>
              <a:rPr lang="en-CA" dirty="0" smtClean="0"/>
            </a:br>
            <a:endParaRPr lang="en-CA" dirty="0"/>
          </a:p>
        </p:txBody>
      </p:sp>
      <p:pic>
        <p:nvPicPr>
          <p:cNvPr id="4" name="Picture 2" descr="http://www.lightsource.ca/experimental/images/CLS_Experimental_Hall_2011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1340768"/>
            <a:ext cx="6892925" cy="498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042118"/>
            <a:ext cx="22677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Timeline:</a:t>
            </a:r>
          </a:p>
          <a:p>
            <a:r>
              <a:rPr lang="en-CA" sz="1400" dirty="0" smtClean="0"/>
              <a:t>2006 – First Publication</a:t>
            </a:r>
          </a:p>
          <a:p>
            <a:r>
              <a:rPr lang="en-CA" sz="1400" dirty="0" smtClean="0"/>
              <a:t>2005 – First User</a:t>
            </a:r>
          </a:p>
          <a:p>
            <a:r>
              <a:rPr lang="en-CA" sz="1400" dirty="0" smtClean="0"/>
              <a:t>2004 – First </a:t>
            </a:r>
            <a:r>
              <a:rPr lang="en-CA" sz="1400" dirty="0" err="1" smtClean="0"/>
              <a:t>Beamline</a:t>
            </a:r>
            <a:endParaRPr lang="en-CA" sz="1400" dirty="0" smtClean="0"/>
          </a:p>
          <a:p>
            <a:r>
              <a:rPr lang="en-CA" sz="1400" dirty="0" smtClean="0"/>
              <a:t>2003 – First Light</a:t>
            </a:r>
          </a:p>
          <a:p>
            <a:r>
              <a:rPr lang="en-CA" sz="1400" dirty="0" smtClean="0"/>
              <a:t>2002 – BR1</a:t>
            </a:r>
          </a:p>
          <a:p>
            <a:r>
              <a:rPr lang="en-CA" sz="1400" dirty="0" smtClean="0"/>
              <a:t>1999 – Funding</a:t>
            </a:r>
          </a:p>
          <a:p>
            <a:endParaRPr lang="en-C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Beamline</a:t>
            </a:r>
            <a:r>
              <a:rPr lang="en-CA" dirty="0" smtClean="0"/>
              <a:t> Energy Range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CLSEnergyRangesStatus2009011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20699"/>
            <a:ext cx="7848872" cy="5118503"/>
          </a:xfrm>
          <a:prstGeom prst="roundRect">
            <a:avLst>
              <a:gd name="adj" fmla="val 7629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411288"/>
          <a:ext cx="7772400" cy="4684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813" y="228600"/>
            <a:ext cx="7569200" cy="8493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Arial" pitchFamily="34" charset="0"/>
              </a:rPr>
              <a:t>Human Factors focus</a:t>
            </a:r>
            <a:endParaRPr lang="en-CA" dirty="0">
              <a:solidFill>
                <a:schemeClr val="accent1">
                  <a:lumMod val="50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95288" y="1844675"/>
            <a:ext cx="7859712" cy="439261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ea typeface="+mn-ea"/>
                <a:cs typeface="Arial" pitchFamily="34" charset="0"/>
              </a:rPr>
              <a:t>Continue to move from </a:t>
            </a:r>
            <a:br>
              <a:rPr lang="en-CA" dirty="0" smtClean="0">
                <a:ea typeface="+mn-ea"/>
                <a:cs typeface="Arial" pitchFamily="34" charset="0"/>
              </a:rPr>
            </a:br>
            <a:r>
              <a:rPr lang="en-CA" dirty="0" smtClean="0">
                <a:ea typeface="+mn-ea"/>
                <a:cs typeface="Arial" pitchFamily="34" charset="0"/>
              </a:rPr>
              <a:t>device based to task </a:t>
            </a:r>
            <a:br>
              <a:rPr lang="en-CA" dirty="0" smtClean="0">
                <a:ea typeface="+mn-ea"/>
                <a:cs typeface="Arial" pitchFamily="34" charset="0"/>
              </a:rPr>
            </a:br>
            <a:r>
              <a:rPr lang="en-CA" dirty="0" smtClean="0">
                <a:ea typeface="+mn-ea"/>
                <a:cs typeface="Arial" pitchFamily="34" charset="0"/>
              </a:rPr>
              <a:t>based GUIs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ea typeface="+mn-ea"/>
                <a:cs typeface="Arial" pitchFamily="34" charset="0"/>
              </a:rPr>
              <a:t>Increased layers of</a:t>
            </a:r>
            <a:br>
              <a:rPr lang="en-CA" dirty="0" smtClean="0">
                <a:ea typeface="+mn-ea"/>
                <a:cs typeface="Arial" pitchFamily="34" charset="0"/>
              </a:rPr>
            </a:br>
            <a:r>
              <a:rPr lang="en-CA" dirty="0" smtClean="0">
                <a:ea typeface="+mn-ea"/>
                <a:cs typeface="Arial" pitchFamily="34" charset="0"/>
              </a:rPr>
              <a:t>abstraction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ea typeface="+mn-ea"/>
                <a:cs typeface="Arial" pitchFamily="34" charset="0"/>
              </a:rPr>
              <a:t>Priority has been tailoring GUI applications to specific </a:t>
            </a:r>
            <a:r>
              <a:rPr lang="en-CA" dirty="0" err="1" smtClean="0">
                <a:ea typeface="+mn-ea"/>
                <a:cs typeface="Arial" pitchFamily="34" charset="0"/>
              </a:rPr>
              <a:t>beamlines</a:t>
            </a:r>
            <a:r>
              <a:rPr lang="en-CA" dirty="0" smtClean="0">
                <a:ea typeface="+mn-ea"/>
                <a:cs typeface="Arial" pitchFamily="34" charset="0"/>
              </a:rPr>
              <a:t>, we now need to look at a common look and</a:t>
            </a:r>
            <a:br>
              <a:rPr lang="en-CA" dirty="0" smtClean="0">
                <a:ea typeface="+mn-ea"/>
                <a:cs typeface="Arial" pitchFamily="34" charset="0"/>
              </a:rPr>
            </a:br>
            <a:r>
              <a:rPr lang="en-CA" dirty="0" smtClean="0">
                <a:ea typeface="+mn-ea"/>
                <a:cs typeface="Arial" pitchFamily="34" charset="0"/>
              </a:rPr>
              <a:t>feel across the facility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6650" y="1341438"/>
            <a:ext cx="408940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 Changed the Question...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7859712" cy="439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95536" y="5661248"/>
            <a:ext cx="7859712" cy="864642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noProof="0" dirty="0" smtClean="0">
                <a:solidFill>
                  <a:srgbClr val="694F99"/>
                </a:solidFill>
                <a:latin typeface="+mn-lt"/>
                <a:ea typeface="+mn-ea"/>
                <a:cs typeface="Arial" pitchFamily="34" charset="0"/>
              </a:rPr>
              <a:t>Drop corresponds to new </a:t>
            </a:r>
            <a:r>
              <a:rPr lang="en-CA" sz="3200" noProof="0" dirty="0" err="1" smtClean="0">
                <a:solidFill>
                  <a:srgbClr val="694F99"/>
                </a:solidFill>
                <a:latin typeface="+mn-lt"/>
                <a:ea typeface="+mn-ea"/>
                <a:cs typeface="Arial" pitchFamily="34" charset="0"/>
              </a:rPr>
              <a:t>beamlines</a:t>
            </a:r>
            <a:r>
              <a:rPr lang="en-CA" sz="3200" noProof="0" dirty="0" smtClean="0">
                <a:solidFill>
                  <a:srgbClr val="694F99"/>
                </a:solidFill>
                <a:latin typeface="+mn-lt"/>
                <a:ea typeface="+mn-ea"/>
                <a:cs typeface="Arial" pitchFamily="34" charset="0"/>
              </a:rPr>
              <a:t> coming on and shift in interface.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694F99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Challenges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568952" cy="4392488"/>
          </a:xfrm>
        </p:spPr>
        <p:txBody>
          <a:bodyPr/>
          <a:lstStyle/>
          <a:p>
            <a:r>
              <a:rPr lang="en-CA" dirty="0" err="1" smtClean="0"/>
              <a:t>Beamline</a:t>
            </a:r>
            <a:r>
              <a:rPr lang="en-CA" dirty="0" smtClean="0"/>
              <a:t> controls are very homogenous </a:t>
            </a:r>
          </a:p>
          <a:p>
            <a:r>
              <a:rPr lang="en-CA" dirty="0" smtClean="0"/>
              <a:t>More variability on data acquisition:</a:t>
            </a:r>
          </a:p>
          <a:p>
            <a:pPr lvl="1"/>
            <a:r>
              <a:rPr lang="en-CA" dirty="0" smtClean="0"/>
              <a:t>Common elements:</a:t>
            </a:r>
          </a:p>
          <a:p>
            <a:pPr lvl="2"/>
            <a:r>
              <a:rPr lang="en-CA" dirty="0" smtClean="0"/>
              <a:t>EPICS at the device layer</a:t>
            </a:r>
          </a:p>
          <a:p>
            <a:pPr lvl="2"/>
            <a:r>
              <a:rPr lang="en-CA" dirty="0" smtClean="0"/>
              <a:t>Common sign-on and home directories (</a:t>
            </a:r>
            <a:r>
              <a:rPr lang="en-CA" dirty="0" err="1" smtClean="0"/>
              <a:t>Centrify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Shared elements:</a:t>
            </a:r>
          </a:p>
          <a:p>
            <a:pPr lvl="2"/>
            <a:r>
              <a:rPr lang="en-CA" dirty="0" smtClean="0"/>
              <a:t>Most use our standard scanning engine</a:t>
            </a:r>
          </a:p>
          <a:p>
            <a:pPr lvl="2"/>
            <a:r>
              <a:rPr lang="en-CA" dirty="0" smtClean="0"/>
              <a:t>LOC interface for user built endstation</a:t>
            </a:r>
          </a:p>
          <a:p>
            <a:pPr lvl="1"/>
            <a:r>
              <a:rPr lang="en-CA" dirty="0" smtClean="0"/>
              <a:t>Variable elements:</a:t>
            </a:r>
          </a:p>
          <a:p>
            <a:pPr lvl="2"/>
            <a:r>
              <a:rPr lang="en-CA" dirty="0" smtClean="0"/>
              <a:t>Actual experiment control</a:t>
            </a:r>
          </a:p>
          <a:p>
            <a:r>
              <a:rPr lang="en-CA" u="sng" dirty="0" smtClean="0"/>
              <a:t>Improved post-experiment data access</a:t>
            </a:r>
          </a:p>
          <a:p>
            <a:pPr lvl="2"/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-27384"/>
            <a:ext cx="6308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708920"/>
            <a:ext cx="2478782" cy="246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5518" y="3212976"/>
            <a:ext cx="36909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3" y="-27384"/>
            <a:ext cx="7568989" cy="848617"/>
          </a:xfrm>
        </p:spPr>
        <p:txBody>
          <a:bodyPr/>
          <a:lstStyle/>
          <a:p>
            <a:r>
              <a:rPr lang="en-CA" dirty="0" smtClean="0"/>
              <a:t>How have we approach the Experiment user Interface?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7859216" cy="4392488"/>
          </a:xfrm>
        </p:spPr>
        <p:txBody>
          <a:bodyPr/>
          <a:lstStyle/>
          <a:p>
            <a:r>
              <a:rPr lang="en-CA" sz="2400" dirty="0" smtClean="0"/>
              <a:t>Small team, we need to leverage and standardise</a:t>
            </a:r>
          </a:p>
          <a:p>
            <a:r>
              <a:rPr lang="en-CA" sz="2400" dirty="0" smtClean="0"/>
              <a:t>Focus on human factors</a:t>
            </a:r>
          </a:p>
          <a:p>
            <a:r>
              <a:rPr lang="en-CA" sz="2400" dirty="0" smtClean="0"/>
              <a:t>Flexibility where we have partners</a:t>
            </a:r>
            <a:endParaRPr lang="en-CA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3816" y="3645024"/>
            <a:ext cx="3214688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852936"/>
            <a:ext cx="3443833" cy="2332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e_ma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7624" y="3645024"/>
            <a:ext cx="2895466" cy="25953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528" y="6211669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Qt and Root based</a:t>
            </a:r>
            <a:endParaRPr lang="en-CA" sz="1400" dirty="0"/>
          </a:p>
        </p:txBody>
      </p:sp>
      <p:sp>
        <p:nvSpPr>
          <p:cNvPr id="11" name="Rectangle 10"/>
          <p:cNvSpPr/>
          <p:nvPr/>
        </p:nvSpPr>
        <p:spPr>
          <a:xfrm>
            <a:off x="4283968" y="5157192"/>
            <a:ext cx="851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 smtClean="0"/>
              <a:t>Borland </a:t>
            </a:r>
            <a:br>
              <a:rPr lang="en-CA" sz="1400" dirty="0" smtClean="0"/>
            </a:br>
            <a:endParaRPr lang="en-CA" sz="1400" dirty="0"/>
          </a:p>
        </p:txBody>
      </p:sp>
      <p:sp>
        <p:nvSpPr>
          <p:cNvPr id="12" name="Rectangle 11"/>
          <p:cNvSpPr/>
          <p:nvPr/>
        </p:nvSpPr>
        <p:spPr>
          <a:xfrm>
            <a:off x="4932040" y="5877272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 smtClean="0"/>
              <a:t>Python</a:t>
            </a:r>
            <a:endParaRPr lang="en-CA" sz="1400" dirty="0"/>
          </a:p>
        </p:txBody>
      </p:sp>
      <p:sp>
        <p:nvSpPr>
          <p:cNvPr id="13" name="Rectangle 12"/>
          <p:cNvSpPr/>
          <p:nvPr/>
        </p:nvSpPr>
        <p:spPr>
          <a:xfrm>
            <a:off x="5940152" y="6550223"/>
            <a:ext cx="12089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 smtClean="0"/>
              <a:t>Qt (</a:t>
            </a:r>
            <a:r>
              <a:rPr lang="en-CA" sz="1400" dirty="0" err="1" smtClean="0"/>
              <a:t>Aquamn</a:t>
            </a:r>
            <a:r>
              <a:rPr lang="en-CA" sz="1400" dirty="0" smtClean="0"/>
              <a:t>)</a:t>
            </a:r>
            <a:endParaRPr lang="en-CA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Science Studio?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7859216" cy="4392488"/>
          </a:xfrm>
        </p:spPr>
        <p:txBody>
          <a:bodyPr/>
          <a:lstStyle/>
          <a:p>
            <a:r>
              <a:rPr lang="en-CA" sz="2400" dirty="0" smtClean="0"/>
              <a:t>Partnership </a:t>
            </a:r>
            <a:r>
              <a:rPr lang="en-CA" sz="2400" dirty="0" smtClean="0"/>
              <a:t>between CLS</a:t>
            </a:r>
            <a:r>
              <a:rPr lang="en-CA" sz="2400" dirty="0" smtClean="0"/>
              <a:t>, University of Western Ontario, IBM Canada, IBM Research, and LNLS </a:t>
            </a:r>
          </a:p>
          <a:p>
            <a:r>
              <a:rPr lang="en-CA" sz="2400" dirty="0" smtClean="0"/>
              <a:t>Database for experiment information</a:t>
            </a:r>
          </a:p>
          <a:p>
            <a:r>
              <a:rPr lang="en-CA" sz="2400" dirty="0" smtClean="0"/>
              <a:t>Common object models &amp; rest interface</a:t>
            </a:r>
          </a:p>
          <a:p>
            <a:r>
              <a:rPr lang="en-CA" sz="2400" dirty="0" smtClean="0"/>
              <a:t>Plug-in modules</a:t>
            </a:r>
          </a:p>
          <a:p>
            <a:r>
              <a:rPr lang="en-CA" sz="2400" dirty="0" smtClean="0"/>
              <a:t>Multi-laboratory capability</a:t>
            </a:r>
          </a:p>
          <a:p>
            <a:r>
              <a:rPr lang="en-CA" sz="2400" dirty="0" smtClean="0"/>
              <a:t>Includes:</a:t>
            </a:r>
          </a:p>
          <a:p>
            <a:pPr lvl="1"/>
            <a:r>
              <a:rPr lang="en-CA" sz="2400" dirty="0" smtClean="0"/>
              <a:t>People (production)</a:t>
            </a:r>
          </a:p>
          <a:p>
            <a:pPr lvl="1"/>
            <a:r>
              <a:rPr lang="en-CA" sz="2400" dirty="0" smtClean="0"/>
              <a:t>Facility Info (production)</a:t>
            </a:r>
          </a:p>
          <a:p>
            <a:pPr lvl="1"/>
            <a:r>
              <a:rPr lang="en-CA" sz="2400" dirty="0" smtClean="0"/>
              <a:t>Training (production)</a:t>
            </a:r>
          </a:p>
          <a:p>
            <a:pPr lvl="1"/>
            <a:r>
              <a:rPr lang="en-CA" sz="2400" dirty="0" smtClean="0"/>
              <a:t>Data (Florescence and Diffraction)</a:t>
            </a:r>
          </a:p>
          <a:p>
            <a:pPr lvl="1"/>
            <a:r>
              <a:rPr lang="en-CA" sz="2400" dirty="0" smtClean="0"/>
              <a:t>Proposal (prototyped)</a:t>
            </a:r>
          </a:p>
          <a:p>
            <a:pPr lvl="1"/>
            <a:r>
              <a:rPr lang="en-CA" sz="2400" dirty="0" smtClean="0"/>
              <a:t>Schedule (prototyped)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Current High-level Data Model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340768"/>
            <a:ext cx="4943128" cy="534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7624" y="4463534"/>
            <a:ext cx="8354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endstation</a:t>
            </a:r>
            <a:endParaRPr lang="en-CA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293179" y="3573016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err="1" smtClean="0"/>
              <a:t>beamline</a:t>
            </a:r>
            <a:endParaRPr lang="en-CA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1591338" y="2564904"/>
            <a:ext cx="4603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CLS</a:t>
            </a:r>
            <a:endParaRPr lang="en-CA" sz="1100" dirty="0"/>
          </a:p>
        </p:txBody>
      </p:sp>
      <p:sp>
        <p:nvSpPr>
          <p:cNvPr id="8" name="Rectangle 7"/>
          <p:cNvSpPr/>
          <p:nvPr/>
        </p:nvSpPr>
        <p:spPr>
          <a:xfrm>
            <a:off x="4932040" y="5877272"/>
            <a:ext cx="22322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Science Studio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789040"/>
            <a:ext cx="7859216" cy="2376264"/>
          </a:xfrm>
        </p:spPr>
        <p:txBody>
          <a:bodyPr/>
          <a:lstStyle/>
          <a:p>
            <a:r>
              <a:rPr lang="en-CA" sz="2800" dirty="0" smtClean="0"/>
              <a:t>Applications are integrated through REST Interface</a:t>
            </a:r>
          </a:p>
          <a:p>
            <a:r>
              <a:rPr lang="en-CA" sz="2800" dirty="0" smtClean="0"/>
              <a:t>Applications can either be data acquisition oriented or data analysis oriented</a:t>
            </a:r>
          </a:p>
          <a:p>
            <a:r>
              <a:rPr lang="en-CA" sz="2800" dirty="0" smtClean="0"/>
              <a:t>They can also occur across multiple sites</a:t>
            </a:r>
          </a:p>
          <a:p>
            <a:endParaRPr lang="en-CA" dirty="0"/>
          </a:p>
        </p:txBody>
      </p:sp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24744"/>
            <a:ext cx="5951538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Science Studio Structures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408113"/>
            <a:ext cx="7931150" cy="461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Some Example Applications</a:t>
            </a:r>
            <a:endParaRPr lang="en-CA" dirty="0"/>
          </a:p>
        </p:txBody>
      </p:sp>
      <p:pic>
        <p:nvPicPr>
          <p:cNvPr id="41987" name="Picture 3" descr="https://lh3.googleusercontent.com/5ruOm2se4uffJiLBvmm2iXEeoodnszOhwcqNE3xR86VrjOLgMTk-0NnaCLWhKhDxnHNTDSBujXT5gcL-z59lUp70GLb8WBSL9oODKGovV6xj1hngiS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836712"/>
            <a:ext cx="2775248" cy="164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07904" y="2420888"/>
            <a:ext cx="1611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XRD/XRF by CLS</a:t>
            </a:r>
            <a:endParaRPr lang="en-CA" sz="1400" dirty="0"/>
          </a:p>
        </p:txBody>
      </p:sp>
      <p:pic>
        <p:nvPicPr>
          <p:cNvPr id="41988" name="Picture 4" descr="C:\Users\matiase\AppData\Local\Microsoft\Windows\Temporary Internet Files\Content.Outlook\BGH8O3SR\SaxsScreen (2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340768"/>
            <a:ext cx="2885920" cy="17428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44208" y="3140968"/>
            <a:ext cx="2486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SAXS Implemented by LNLS</a:t>
            </a:r>
            <a:endParaRPr lang="en-CA" sz="1400" dirty="0"/>
          </a:p>
        </p:txBody>
      </p:sp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861048"/>
            <a:ext cx="2761903" cy="181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 descr="https://lh3.googleusercontent.com/TTHokjSsbu8dS2aRvvQaHIVMq5pAUmCOsSix7YzHq9_wKaextxggw6PWMo_X7uiP0WNtWnxhBlFg1opBK16_r7bOb89vGSUUrZFfy4_H8AReZ5RE7-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437112"/>
            <a:ext cx="2902099" cy="214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7" descr="fig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29000"/>
            <a:ext cx="3002186" cy="223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8" descr="fig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869160"/>
            <a:ext cx="2745209" cy="104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1556792"/>
            <a:ext cx="2266728" cy="141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660232" y="5733256"/>
            <a:ext cx="20633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Web VNC integration of</a:t>
            </a:r>
          </a:p>
          <a:p>
            <a:r>
              <a:rPr lang="en-CA" sz="1400" dirty="0" smtClean="0"/>
              <a:t>Electron microscope</a:t>
            </a:r>
          </a:p>
          <a:p>
            <a:r>
              <a:rPr lang="en-CA" sz="1400" dirty="0" smtClean="0"/>
              <a:t>UWO </a:t>
            </a:r>
            <a:r>
              <a:rPr lang="en-CA" sz="1400" dirty="0" err="1" smtClean="0"/>
              <a:t>NanoFab</a:t>
            </a:r>
            <a:endParaRPr lang="en-CA" sz="1400" dirty="0" smtClean="0"/>
          </a:p>
          <a:p>
            <a:r>
              <a:rPr lang="en-CA" sz="1400" dirty="0" smtClean="0"/>
              <a:t>By UWO/CLS</a:t>
            </a:r>
            <a:endParaRPr lang="en-CA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131840" y="6381328"/>
            <a:ext cx="2872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/>
              <a:t>Peeakabook</a:t>
            </a:r>
            <a:r>
              <a:rPr lang="en-CA" sz="1400" dirty="0" smtClean="0"/>
              <a:t> fitting software UWO</a:t>
            </a:r>
            <a:endParaRPr lang="en-CA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83568" y="2996952"/>
            <a:ext cx="1462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Training by CLS</a:t>
            </a:r>
            <a:endParaRPr lang="en-CA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83568" y="5877272"/>
            <a:ext cx="2345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/>
              <a:t>Foxmas</a:t>
            </a:r>
            <a:r>
              <a:rPr lang="en-CA" sz="1400" dirty="0" smtClean="0"/>
              <a:t> by UWO/</a:t>
            </a:r>
            <a:r>
              <a:rPr lang="en-CA" sz="1400" dirty="0" err="1" smtClean="0"/>
              <a:t>SharcNet</a:t>
            </a:r>
            <a:endParaRPr lang="en-CA" sz="1400" dirty="0"/>
          </a:p>
        </p:txBody>
      </p:sp>
      <p:sp>
        <p:nvSpPr>
          <p:cNvPr id="18" name="Rectangle 17"/>
          <p:cNvSpPr/>
          <p:nvPr/>
        </p:nvSpPr>
        <p:spPr>
          <a:xfrm>
            <a:off x="3347864" y="321297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Science Studio</a:t>
            </a:r>
          </a:p>
          <a:p>
            <a:pPr algn="ctr"/>
            <a:r>
              <a:rPr lang="en-CA" dirty="0" smtClean="0"/>
              <a:t>Database</a:t>
            </a:r>
            <a:endParaRPr lang="en-CA" dirty="0"/>
          </a:p>
        </p:txBody>
      </p:sp>
      <p:cxnSp>
        <p:nvCxnSpPr>
          <p:cNvPr id="21" name="Straight Arrow Connector 20"/>
          <p:cNvCxnSpPr>
            <a:stCxn id="18" idx="1"/>
          </p:cNvCxnSpPr>
          <p:nvPr/>
        </p:nvCxnSpPr>
        <p:spPr>
          <a:xfrm flipH="1">
            <a:off x="2627784" y="3645024"/>
            <a:ext cx="720080" cy="432048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1990" idx="0"/>
          </p:cNvCxnSpPr>
          <p:nvPr/>
        </p:nvCxnSpPr>
        <p:spPr>
          <a:xfrm>
            <a:off x="4572000" y="4077072"/>
            <a:ext cx="10890" cy="360040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436096" y="3861048"/>
            <a:ext cx="792088" cy="576064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436096" y="3068960"/>
            <a:ext cx="720080" cy="432048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2"/>
          </p:cNvCxnSpPr>
          <p:nvPr/>
        </p:nvCxnSpPr>
        <p:spPr>
          <a:xfrm flipV="1">
            <a:off x="4499992" y="2728665"/>
            <a:ext cx="13582" cy="412303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2699792" y="2852936"/>
            <a:ext cx="648072" cy="432048"/>
          </a:xfrm>
          <a:prstGeom prst="straightConnector1">
            <a:avLst/>
          </a:prstGeom>
          <a:ln w="508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 Step....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Integrate sufficient user office functionality to obtain more metadata</a:t>
            </a:r>
          </a:p>
          <a:p>
            <a:r>
              <a:rPr lang="en-CA" dirty="0" smtClean="0"/>
              <a:t>Add additional upload capabilities from existing applications</a:t>
            </a:r>
          </a:p>
          <a:p>
            <a:r>
              <a:rPr lang="en-CA" dirty="0" smtClean="0"/>
              <a:t>Add additional viewing capability</a:t>
            </a:r>
          </a:p>
          <a:p>
            <a:r>
              <a:rPr lang="en-CA" dirty="0" smtClean="0"/>
              <a:t>Integrate </a:t>
            </a:r>
            <a:r>
              <a:rPr lang="en-CA" dirty="0" err="1" smtClean="0"/>
              <a:t>eduroam</a:t>
            </a:r>
            <a:r>
              <a:rPr lang="en-CA" dirty="0" smtClean="0"/>
              <a:t>/access federation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 for your time....</a:t>
            </a:r>
            <a:br>
              <a:rPr lang="en-CA" dirty="0" smtClean="0"/>
            </a:br>
            <a:endParaRPr lang="en-CA" dirty="0"/>
          </a:p>
        </p:txBody>
      </p:sp>
      <p:pic>
        <p:nvPicPr>
          <p:cNvPr id="4" name="Picture 206" descr="CIH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0416" y="2103263"/>
            <a:ext cx="11684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7"/>
          <p:cNvPicPr>
            <a:picLocks noChangeAspect="1" noChangeArrowheads="1"/>
          </p:cNvPicPr>
          <p:nvPr/>
        </p:nvPicPr>
        <p:blipFill>
          <a:blip r:embed="rId4" cstate="print"/>
          <a:srcRect t="1755"/>
          <a:stretch>
            <a:fillRect/>
          </a:stretch>
        </p:blipFill>
        <p:spPr bwMode="auto">
          <a:xfrm>
            <a:off x="4141216" y="3141488"/>
            <a:ext cx="165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541" y="3398663"/>
            <a:ext cx="22098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140716" y="2132856"/>
          <a:ext cx="2374900" cy="860425"/>
        </p:xfrm>
        <a:graphic>
          <a:graphicData uri="http://schemas.openxmlformats.org/presentationml/2006/ole">
            <p:oleObj spid="_x0000_s4098" name="Image Document" r:id="rId6" imgW="9669960" imgH="3505320" progId="">
              <p:embed/>
            </p:oleObj>
          </a:graphicData>
        </a:graphic>
      </p:graphicFrame>
      <p:pic>
        <p:nvPicPr>
          <p:cNvPr id="8" name="Picture 220"/>
          <p:cNvPicPr>
            <a:picLocks noChangeAspect="1" noChangeArrowheads="1"/>
          </p:cNvPicPr>
          <p:nvPr/>
        </p:nvPicPr>
        <p:blipFill>
          <a:blip r:embed="rId7" cstate="print"/>
          <a:srcRect b="20337"/>
          <a:stretch>
            <a:fillRect/>
          </a:stretch>
        </p:blipFill>
        <p:spPr bwMode="auto">
          <a:xfrm>
            <a:off x="3633216" y="4327351"/>
            <a:ext cx="1612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2629" y="4384501"/>
            <a:ext cx="6032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79116" y="3824113"/>
            <a:ext cx="12080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2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81054" y="4327351"/>
            <a:ext cx="6270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4"/>
          <p:cNvPicPr>
            <a:picLocks noChangeAspect="1" noChangeArrowheads="1"/>
          </p:cNvPicPr>
          <p:nvPr/>
        </p:nvPicPr>
        <p:blipFill>
          <a:blip r:embed="rId11" cstate="print"/>
          <a:srcRect t="28070" b="32315"/>
          <a:stretch>
            <a:fillRect/>
          </a:stretch>
        </p:blipFill>
        <p:spPr bwMode="auto">
          <a:xfrm>
            <a:off x="4134866" y="3933651"/>
            <a:ext cx="22542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68029" y="2442988"/>
            <a:ext cx="8890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73304" y="2349326"/>
            <a:ext cx="152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41054" y="3212926"/>
            <a:ext cx="1079500" cy="365125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16" name="Picture 2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36904" y="2997026"/>
            <a:ext cx="1371600" cy="639762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17" name="Picture 29"/>
          <p:cNvPicPr>
            <a:picLocks noChangeAspect="1" noChangeArrowheads="1"/>
          </p:cNvPicPr>
          <p:nvPr/>
        </p:nvPicPr>
        <p:blipFill>
          <a:blip r:embed="rId16" cstate="print"/>
          <a:srcRect r="1431" b="60571"/>
          <a:stretch>
            <a:fillRect/>
          </a:stretch>
        </p:blipFill>
        <p:spPr bwMode="auto">
          <a:xfrm>
            <a:off x="3920554" y="2276301"/>
            <a:ext cx="1219200" cy="776287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18" name="Picture 31" descr="http://www.pediatrics.ualberta.ca/medicaleducation/PMEd%20Website%20Images/UAH%20circle%20logo%20crop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1541" y="4292426"/>
            <a:ext cx="711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3" descr="http://www.cmsforum.org/images/member_logo_rockwellcollins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208141" y="4365451"/>
            <a:ext cx="16002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5" descr="http://theedgeyec.ca/Logo_BC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4929" y="3755851"/>
            <a:ext cx="1371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6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081141" y="3212926"/>
            <a:ext cx="1474788" cy="381000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2" name="Picture 38" descr="http://www.uregina.ca/gradconference/assets/images/shrf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66191" y="5370338"/>
            <a:ext cx="1066800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5"/>
          <p:cNvPicPr>
            <a:picLocks noChangeAspect="1" noChangeArrowheads="1"/>
          </p:cNvPicPr>
          <p:nvPr/>
        </p:nvPicPr>
        <p:blipFill>
          <a:blip r:embed="rId22" cstate="print"/>
          <a:srcRect l="3528" t="3503" r="1222" b="1875"/>
          <a:stretch>
            <a:fillRect/>
          </a:stretch>
        </p:blipFill>
        <p:spPr bwMode="auto">
          <a:xfrm>
            <a:off x="8024241" y="4365451"/>
            <a:ext cx="720725" cy="720725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4" name="Picture 26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120329" y="5233813"/>
            <a:ext cx="1439862" cy="715963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5" name="Picture 27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633216" y="5203651"/>
            <a:ext cx="1079500" cy="817562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6" name="Picture 28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36004" y="6138688"/>
            <a:ext cx="1439862" cy="314325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7" name="Picture 29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944741" y="5398913"/>
            <a:ext cx="1439863" cy="334963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8" name="Picture 30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480691" y="6092651"/>
            <a:ext cx="1439863" cy="374650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29" name="Picture 31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2354" y="6029151"/>
            <a:ext cx="1079500" cy="568325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30" name="Picture 32"/>
          <p:cNvPicPr>
            <a:picLocks noChangeAspect="1" noChangeArrowheads="1"/>
          </p:cNvPicPr>
          <p:nvPr/>
        </p:nvPicPr>
        <p:blipFill>
          <a:blip r:embed="rId29" cstate="print"/>
          <a:srcRect l="2632" t="11235" r="86842" b="5533"/>
          <a:stretch>
            <a:fillRect/>
          </a:stretch>
        </p:blipFill>
        <p:spPr bwMode="auto">
          <a:xfrm>
            <a:off x="7773416" y="5819601"/>
            <a:ext cx="539750" cy="993775"/>
          </a:xfrm>
          <a:prstGeom prst="rect">
            <a:avLst/>
          </a:prstGeom>
          <a:noFill/>
          <a:ln w="76200">
            <a:noFill/>
            <a:miter lim="800000"/>
            <a:headEnd type="none" w="med" len="lg"/>
            <a:tailEnd/>
          </a:ln>
        </p:spPr>
      </p:pic>
      <p:pic>
        <p:nvPicPr>
          <p:cNvPr id="31" name="Picture 4" descr="http://2.bp.blogspot.com/_XcGouT3fpZM/TPdBakK7L5I/AAAAAAAAAE0/FKKNSFIaVRw/s1600/CanadaGovLogo.jp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112266" y="3165301"/>
            <a:ext cx="792163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5" descr="http://wiki.bc.net/atl-conf/download/attachments/24514786/canarie_logo.jpg?version=1&amp;modificationDate=1260476793000"/>
          <p:cNvPicPr>
            <a:picLocks noChangeAspect="1" noChangeArrowheads="1"/>
          </p:cNvPicPr>
          <p:nvPr/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22" b="20255"/>
          <a:stretch>
            <a:fillRect/>
          </a:stretch>
        </p:blipFill>
        <p:spPr bwMode="auto">
          <a:xfrm>
            <a:off x="6703441" y="3716163"/>
            <a:ext cx="2257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7" descr="http://t0.gstatic.com/images?q=tbn:ANd9GcQWrEUqRxmW1oZhDdYwmUMUy0KmheqCMQNi5e5HBsl8RcZaKrU_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552129" y="4408313"/>
            <a:ext cx="12954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9" descr="http://thenonconformer.files.wordpress.com/2009/03/quebec-canada-logo.jpg?w=455&amp;h=166"/>
          <p:cNvPicPr>
            <a:picLocks noChangeAspect="1" noChangeArrowheads="1"/>
          </p:cNvPicPr>
          <p:nvPr/>
        </p:nvPicPr>
        <p:blipFill>
          <a:blip r:embed="rId33" cstate="print"/>
          <a:srcRect b="49904"/>
          <a:stretch>
            <a:fillRect/>
          </a:stretch>
        </p:blipFill>
        <p:spPr bwMode="auto">
          <a:xfrm>
            <a:off x="5792216" y="6189488"/>
            <a:ext cx="14414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1" descr="http://www.saskatooncityhospitalfoundation.com/images/Logolegend-Logo.gif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5146104" y="5189363"/>
            <a:ext cx="1366837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 descr="http://2.bp.blogspot.com/_XcGouT3fpZM/TPdBakK7L5I/AAAAAAAAAE0/FKKNSFIaVRw/s1600/CanadaGovLogo.jp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928616" y="3789188"/>
            <a:ext cx="792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179512" y="170080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Funding Partners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Potential Restructured Model</a:t>
            </a:r>
            <a:br>
              <a:rPr lang="en-CA" dirty="0" smtClean="0"/>
            </a:br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13000"/>
            <a:ext cx="6208838" cy="55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835696" y="2519318"/>
            <a:ext cx="8354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endstation</a:t>
            </a:r>
            <a:endParaRPr lang="en-CA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7704" y="4077072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SGM </a:t>
            </a:r>
            <a:r>
              <a:rPr lang="en-CA" sz="1100" dirty="0" err="1" smtClean="0"/>
              <a:t>beamline</a:t>
            </a:r>
            <a:endParaRPr lang="en-CA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1907704" y="5445224"/>
            <a:ext cx="4603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CLS</a:t>
            </a:r>
            <a:endParaRPr lang="en-C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Licensing Requirements</a:t>
            </a:r>
            <a:br>
              <a:rPr lang="en-CA" dirty="0" smtClean="0"/>
            </a:br>
            <a:r>
              <a:rPr lang="en-CA" sz="1400" dirty="0" smtClean="0"/>
              <a:t> (CNSC - Oct 22, 2010)</a:t>
            </a:r>
            <a:endParaRPr lang="en-CA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Safety and Security Considerations</a:t>
            </a:r>
            <a:endParaRPr lang="en-CA" sz="1600" dirty="0" smtClean="0"/>
          </a:p>
          <a:p>
            <a:pPr lvl="1"/>
            <a:r>
              <a:rPr lang="en-CA" sz="1800" dirty="0" smtClean="0"/>
              <a:t>Use of third party certificate for SSL encryption (</a:t>
            </a:r>
            <a:r>
              <a:rPr lang="en-CA" sz="1800" dirty="0" err="1" smtClean="0"/>
              <a:t>Thawte</a:t>
            </a:r>
            <a:r>
              <a:rPr lang="en-CA" sz="1800" dirty="0" smtClean="0"/>
              <a:t>)</a:t>
            </a:r>
          </a:p>
          <a:p>
            <a:pPr lvl="1"/>
            <a:r>
              <a:rPr lang="en-CA" sz="1800" dirty="0" smtClean="0"/>
              <a:t>Integrated Video Feed of any area under remote control (OHS requirement)</a:t>
            </a:r>
          </a:p>
          <a:p>
            <a:pPr lvl="1"/>
            <a:r>
              <a:rPr lang="en-CA" sz="1800" dirty="0" smtClean="0"/>
              <a:t>Single interface point between DMS and the </a:t>
            </a:r>
            <a:r>
              <a:rPr lang="en-CA" sz="1800" dirty="0" err="1" smtClean="0"/>
              <a:t>beamline</a:t>
            </a:r>
            <a:r>
              <a:rPr lang="en-CA" sz="1800" dirty="0" smtClean="0"/>
              <a:t> VLANs with security.</a:t>
            </a:r>
          </a:p>
          <a:p>
            <a:pPr lvl="1"/>
            <a:r>
              <a:rPr lang="en-CA" sz="1800" dirty="0" smtClean="0"/>
              <a:t>Access is limited to specific experiment permit and only to members of experiment</a:t>
            </a:r>
          </a:p>
          <a:p>
            <a:pPr lvl="1"/>
            <a:r>
              <a:rPr lang="en-CA" sz="1800" dirty="0" smtClean="0"/>
              <a:t>Remote user contact (phone number and e-mail must be available within the system) </a:t>
            </a:r>
          </a:p>
          <a:p>
            <a:pPr lvl="1"/>
            <a:r>
              <a:rPr lang="en-CA" sz="1800" dirty="0" smtClean="0"/>
              <a:t>Remote access user training</a:t>
            </a:r>
          </a:p>
          <a:p>
            <a:pPr lvl="1"/>
            <a:r>
              <a:rPr lang="en-CA" sz="1800" dirty="0" smtClean="0"/>
              <a:t>Audit records of access times and experiment activities</a:t>
            </a:r>
          </a:p>
          <a:p>
            <a:pPr lvl="1"/>
            <a:r>
              <a:rPr lang="en-CA" sz="1800" dirty="0" smtClean="0"/>
              <a:t>Devices controllable limited to only those needed to perform the experiment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S PowerPoint Template Option 1 - Nov 2010">
  <a:themeElements>
    <a:clrScheme name="Custom 4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0DAEC"/>
      </a:accent1>
      <a:accent2>
        <a:srgbClr val="C2B5D9"/>
      </a:accent2>
      <a:accent3>
        <a:srgbClr val="32264A"/>
      </a:accent3>
      <a:accent4>
        <a:srgbClr val="4E3B72"/>
      </a:accent4>
      <a:accent5>
        <a:srgbClr val="34274C"/>
      </a:accent5>
      <a:accent6>
        <a:srgbClr val="4E3B72"/>
      </a:accent6>
      <a:hlink>
        <a:srgbClr val="4E3B72"/>
      </a:hlink>
      <a:folHlink>
        <a:srgbClr val="4E3B72"/>
      </a:folHlink>
    </a:clrScheme>
    <a:fontScheme name="CLS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CLS PowerPoint Template Option 1 - Nov 2010</Template>
  <TotalTime>7457</TotalTime>
  <Words>457</Words>
  <Application>Microsoft Office PowerPoint</Application>
  <PresentationFormat>On-screen Show (4:3)</PresentationFormat>
  <Paragraphs>102</Paragraphs>
  <Slides>19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CLS PowerPoint Template Option 1 - Nov 2010</vt:lpstr>
      <vt:lpstr>Image Document</vt:lpstr>
      <vt:lpstr>Integrating CLS Data Acquisition Systems with ScienceStudio</vt:lpstr>
      <vt:lpstr>Where is Saskatoon?</vt:lpstr>
      <vt:lpstr>Canadian Light Source </vt:lpstr>
      <vt:lpstr>Beamline Energy Range</vt:lpstr>
      <vt:lpstr>Structure</vt:lpstr>
      <vt:lpstr>Human Factors focus</vt:lpstr>
      <vt:lpstr>We Changed the Question...</vt:lpstr>
      <vt:lpstr>The Challenges</vt:lpstr>
      <vt:lpstr>Slide 9</vt:lpstr>
      <vt:lpstr>How have we approach the Experiment user Interface?</vt:lpstr>
      <vt:lpstr>What is Science Studio?</vt:lpstr>
      <vt:lpstr>Current High-level Data Model</vt:lpstr>
      <vt:lpstr>Science Studio</vt:lpstr>
      <vt:lpstr>Science Studio Structures</vt:lpstr>
      <vt:lpstr>Some Example Applications</vt:lpstr>
      <vt:lpstr>Next Step....</vt:lpstr>
      <vt:lpstr>Thank you for your time.... </vt:lpstr>
      <vt:lpstr>Potential Restructured Model </vt:lpstr>
      <vt:lpstr>Licensing Requirements  (CNSC - Oct 22, 2010)</vt:lpstr>
    </vt:vector>
  </TitlesOfParts>
  <Company>Canadian Light Source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CID Retreat</dc:title>
  <dc:creator>matiase</dc:creator>
  <cp:lastModifiedBy>matiase</cp:lastModifiedBy>
  <cp:revision>12</cp:revision>
  <dcterms:created xsi:type="dcterms:W3CDTF">2012-09-11T14:46:06Z</dcterms:created>
  <dcterms:modified xsi:type="dcterms:W3CDTF">2012-09-24T12:58:16Z</dcterms:modified>
</cp:coreProperties>
</file>